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68"/>
  </p:notesMasterIdLst>
  <p:sldIdLst>
    <p:sldId id="6379" r:id="rId3"/>
    <p:sldId id="6332" r:id="rId4"/>
    <p:sldId id="6367" r:id="rId5"/>
    <p:sldId id="6385" r:id="rId6"/>
    <p:sldId id="260" r:id="rId7"/>
    <p:sldId id="258" r:id="rId8"/>
    <p:sldId id="6351" r:id="rId9"/>
    <p:sldId id="6370" r:id="rId10"/>
    <p:sldId id="6375" r:id="rId11"/>
    <p:sldId id="6366" r:id="rId12"/>
    <p:sldId id="6373" r:id="rId13"/>
    <p:sldId id="6371" r:id="rId14"/>
    <p:sldId id="6380" r:id="rId15"/>
    <p:sldId id="6372" r:id="rId16"/>
    <p:sldId id="6329" r:id="rId17"/>
    <p:sldId id="6377" r:id="rId18"/>
    <p:sldId id="6378" r:id="rId19"/>
    <p:sldId id="6376" r:id="rId20"/>
    <p:sldId id="6360" r:id="rId21"/>
    <p:sldId id="261" r:id="rId22"/>
    <p:sldId id="259" r:id="rId23"/>
    <p:sldId id="262" r:id="rId24"/>
    <p:sldId id="263" r:id="rId25"/>
    <p:sldId id="264" r:id="rId26"/>
    <p:sldId id="266" r:id="rId27"/>
    <p:sldId id="267" r:id="rId28"/>
    <p:sldId id="270" r:id="rId29"/>
    <p:sldId id="271" r:id="rId30"/>
    <p:sldId id="272" r:id="rId31"/>
    <p:sldId id="273" r:id="rId32"/>
    <p:sldId id="275" r:id="rId33"/>
    <p:sldId id="274" r:id="rId34"/>
    <p:sldId id="276" r:id="rId35"/>
    <p:sldId id="277" r:id="rId36"/>
    <p:sldId id="6381" r:id="rId37"/>
    <p:sldId id="279" r:id="rId38"/>
    <p:sldId id="280" r:id="rId39"/>
    <p:sldId id="281" r:id="rId40"/>
    <p:sldId id="282" r:id="rId41"/>
    <p:sldId id="283" r:id="rId42"/>
    <p:sldId id="285" r:id="rId43"/>
    <p:sldId id="286" r:id="rId44"/>
    <p:sldId id="288" r:id="rId45"/>
    <p:sldId id="289" r:id="rId46"/>
    <p:sldId id="6340" r:id="rId47"/>
    <p:sldId id="6330" r:id="rId48"/>
    <p:sldId id="6333" r:id="rId49"/>
    <p:sldId id="6331" r:id="rId50"/>
    <p:sldId id="6334" r:id="rId51"/>
    <p:sldId id="6382" r:id="rId52"/>
    <p:sldId id="6345" r:id="rId53"/>
    <p:sldId id="6386" r:id="rId54"/>
    <p:sldId id="6387" r:id="rId55"/>
    <p:sldId id="6388" r:id="rId56"/>
    <p:sldId id="6389" r:id="rId57"/>
    <p:sldId id="6390" r:id="rId58"/>
    <p:sldId id="6391" r:id="rId59"/>
    <p:sldId id="6392" r:id="rId60"/>
    <p:sldId id="6393" r:id="rId61"/>
    <p:sldId id="6394" r:id="rId62"/>
    <p:sldId id="6395" r:id="rId63"/>
    <p:sldId id="6396" r:id="rId64"/>
    <p:sldId id="6397" r:id="rId65"/>
    <p:sldId id="6328" r:id="rId66"/>
    <p:sldId id="636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1"/>
    <p:restoredTop sz="96190"/>
  </p:normalViewPr>
  <p:slideViewPr>
    <p:cSldViewPr snapToGrid="0">
      <p:cViewPr varScale="1">
        <p:scale>
          <a:sx n="113" d="100"/>
          <a:sy n="113" d="100"/>
        </p:scale>
        <p:origin x="208" y="392"/>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a:p>
        </p:txBody>
      </p:sp>
    </p:spTree>
    <p:extLst>
      <p:ext uri="{BB962C8B-B14F-4D97-AF65-F5344CB8AC3E}">
        <p14:creationId xmlns:p14="http://schemas.microsoft.com/office/powerpoint/2010/main" val="3593673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a:p>
        </p:txBody>
      </p:sp>
    </p:spTree>
    <p:extLst>
      <p:ext uri="{BB962C8B-B14F-4D97-AF65-F5344CB8AC3E}">
        <p14:creationId xmlns:p14="http://schemas.microsoft.com/office/powerpoint/2010/main" val="104092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dirty="0"/>
          </a:p>
        </p:txBody>
      </p:sp>
    </p:spTree>
    <p:extLst>
      <p:ext uri="{BB962C8B-B14F-4D97-AF65-F5344CB8AC3E}">
        <p14:creationId xmlns:p14="http://schemas.microsoft.com/office/powerpoint/2010/main" val="306929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88474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dirty="0"/>
          </a:p>
        </p:txBody>
      </p:sp>
    </p:spTree>
    <p:extLst>
      <p:ext uri="{BB962C8B-B14F-4D97-AF65-F5344CB8AC3E}">
        <p14:creationId xmlns:p14="http://schemas.microsoft.com/office/powerpoint/2010/main" val="207040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251916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19</a:t>
            </a:fld>
            <a:endParaRPr lang="en-US" dirty="0"/>
          </a:p>
        </p:txBody>
      </p:sp>
    </p:spTree>
    <p:extLst>
      <p:ext uri="{BB962C8B-B14F-4D97-AF65-F5344CB8AC3E}">
        <p14:creationId xmlns:p14="http://schemas.microsoft.com/office/powerpoint/2010/main" val="269682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20</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23</a:t>
            </a:fld>
            <a:endParaRPr lang="en-US"/>
          </a:p>
        </p:txBody>
      </p:sp>
    </p:spTree>
    <p:extLst>
      <p:ext uri="{BB962C8B-B14F-4D97-AF65-F5344CB8AC3E}">
        <p14:creationId xmlns:p14="http://schemas.microsoft.com/office/powerpoint/2010/main" val="412524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24</a:t>
            </a:fld>
            <a:endParaRPr lang="en-US"/>
          </a:p>
        </p:txBody>
      </p:sp>
    </p:spTree>
    <p:extLst>
      <p:ext uri="{BB962C8B-B14F-4D97-AF65-F5344CB8AC3E}">
        <p14:creationId xmlns:p14="http://schemas.microsoft.com/office/powerpoint/2010/main" val="3035458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25</a:t>
            </a:fld>
            <a:endParaRPr lang="en-US"/>
          </a:p>
        </p:txBody>
      </p:sp>
    </p:spTree>
    <p:extLst>
      <p:ext uri="{BB962C8B-B14F-4D97-AF65-F5344CB8AC3E}">
        <p14:creationId xmlns:p14="http://schemas.microsoft.com/office/powerpoint/2010/main" val="3210027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26</a:t>
            </a:fld>
            <a:endParaRPr lang="en-US"/>
          </a:p>
        </p:txBody>
      </p:sp>
    </p:spTree>
    <p:extLst>
      <p:ext uri="{BB962C8B-B14F-4D97-AF65-F5344CB8AC3E}">
        <p14:creationId xmlns:p14="http://schemas.microsoft.com/office/powerpoint/2010/main" val="3364217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27</a:t>
            </a:fld>
            <a:endParaRPr lang="en-US"/>
          </a:p>
        </p:txBody>
      </p:sp>
    </p:spTree>
    <p:extLst>
      <p:ext uri="{BB962C8B-B14F-4D97-AF65-F5344CB8AC3E}">
        <p14:creationId xmlns:p14="http://schemas.microsoft.com/office/powerpoint/2010/main" val="28766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28</a:t>
            </a:fld>
            <a:endParaRPr lang="en-US"/>
          </a:p>
        </p:txBody>
      </p:sp>
    </p:spTree>
    <p:extLst>
      <p:ext uri="{BB962C8B-B14F-4D97-AF65-F5344CB8AC3E}">
        <p14:creationId xmlns:p14="http://schemas.microsoft.com/office/powerpoint/2010/main" val="20408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29</a:t>
            </a:fld>
            <a:endParaRPr lang="en-US" dirty="0"/>
          </a:p>
        </p:txBody>
      </p:sp>
    </p:spTree>
    <p:extLst>
      <p:ext uri="{BB962C8B-B14F-4D97-AF65-F5344CB8AC3E}">
        <p14:creationId xmlns:p14="http://schemas.microsoft.com/office/powerpoint/2010/main" val="2907298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30</a:t>
            </a:fld>
            <a:endParaRPr lang="en-US" dirty="0"/>
          </a:p>
        </p:txBody>
      </p:sp>
    </p:spTree>
    <p:extLst>
      <p:ext uri="{BB962C8B-B14F-4D97-AF65-F5344CB8AC3E}">
        <p14:creationId xmlns:p14="http://schemas.microsoft.com/office/powerpoint/2010/main" val="1757276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31</a:t>
            </a:fld>
            <a:endParaRPr lang="en-US"/>
          </a:p>
        </p:txBody>
      </p:sp>
    </p:spTree>
    <p:extLst>
      <p:ext uri="{BB962C8B-B14F-4D97-AF65-F5344CB8AC3E}">
        <p14:creationId xmlns:p14="http://schemas.microsoft.com/office/powerpoint/2010/main" val="89259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284509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1124593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34</a:t>
            </a:fld>
            <a:endParaRPr lang="en-US"/>
          </a:p>
        </p:txBody>
      </p:sp>
    </p:spTree>
    <p:extLst>
      <p:ext uri="{BB962C8B-B14F-4D97-AF65-F5344CB8AC3E}">
        <p14:creationId xmlns:p14="http://schemas.microsoft.com/office/powerpoint/2010/main" val="3558963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35</a:t>
            </a:fld>
            <a:endParaRPr lang="en-US"/>
          </a:p>
        </p:txBody>
      </p:sp>
    </p:spTree>
    <p:extLst>
      <p:ext uri="{BB962C8B-B14F-4D97-AF65-F5344CB8AC3E}">
        <p14:creationId xmlns:p14="http://schemas.microsoft.com/office/powerpoint/2010/main" val="1524488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48</a:t>
            </a:fld>
            <a:endParaRPr lang="en-US"/>
          </a:p>
        </p:txBody>
      </p:sp>
    </p:spTree>
    <p:extLst>
      <p:ext uri="{BB962C8B-B14F-4D97-AF65-F5344CB8AC3E}">
        <p14:creationId xmlns:p14="http://schemas.microsoft.com/office/powerpoint/2010/main" val="1781664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49</a:t>
            </a:fld>
            <a:endParaRPr lang="en-US"/>
          </a:p>
        </p:txBody>
      </p:sp>
    </p:spTree>
    <p:extLst>
      <p:ext uri="{BB962C8B-B14F-4D97-AF65-F5344CB8AC3E}">
        <p14:creationId xmlns:p14="http://schemas.microsoft.com/office/powerpoint/2010/main" val="185288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50</a:t>
            </a:fld>
            <a:endParaRPr lang="en-US"/>
          </a:p>
        </p:txBody>
      </p:sp>
    </p:spTree>
    <p:extLst>
      <p:ext uri="{BB962C8B-B14F-4D97-AF65-F5344CB8AC3E}">
        <p14:creationId xmlns:p14="http://schemas.microsoft.com/office/powerpoint/2010/main" val="3959020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51</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d5edfd6000_0_23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dirty="0">
                <a:solidFill>
                  <a:schemeClr val="dk1"/>
                </a:solidFill>
                <a:latin typeface="Calibri"/>
                <a:ea typeface="Calibri"/>
                <a:cs typeface="Calibri"/>
                <a:sym typeface="Calibri"/>
              </a:rPr>
              <a:t>So, in working with USGS, we imagine </a:t>
            </a:r>
            <a:r>
              <a:rPr lang="en-US" sz="1200" b="0" dirty="0" err="1">
                <a:solidFill>
                  <a:schemeClr val="dk1"/>
                </a:solidFill>
                <a:latin typeface="Calibri"/>
                <a:ea typeface="Calibri"/>
                <a:cs typeface="Calibri"/>
                <a:sym typeface="Calibri"/>
              </a:rPr>
              <a:t>geoconnex</a:t>
            </a:r>
            <a:r>
              <a:rPr lang="en-US" sz="1200" b="0" dirty="0">
                <a:solidFill>
                  <a:schemeClr val="dk1"/>
                </a:solidFill>
                <a:latin typeface="Calibri"/>
                <a:ea typeface="Calibri"/>
                <a:cs typeface="Calibri"/>
                <a:sym typeface="Calibri"/>
              </a:rPr>
              <a:t> serving as a kind catalog for data that has been addressed to the national hydrography, the national stream network (and hopefully at some point, also </a:t>
            </a:r>
            <a:r>
              <a:rPr lang="en-US" sz="1200" b="0">
                <a:solidFill>
                  <a:schemeClr val="dk1"/>
                </a:solidFill>
                <a:latin typeface="Calibri"/>
                <a:ea typeface="Calibri"/>
                <a:cs typeface="Calibri"/>
                <a:sym typeface="Calibri"/>
              </a:rPr>
              <a:t>groundwater features), </a:t>
            </a:r>
            <a:r>
              <a:rPr lang="en-US" sz="1200" b="0" dirty="0">
                <a:solidFill>
                  <a:schemeClr val="dk1"/>
                </a:solidFill>
                <a:latin typeface="Calibri"/>
                <a:ea typeface="Calibri"/>
                <a:cs typeface="Calibri"/>
                <a:sym typeface="Calibri"/>
              </a:rPr>
              <a:t>which will be </a:t>
            </a:r>
            <a:r>
              <a:rPr lang="en-US" sz="1200" b="0" dirty="0" err="1">
                <a:solidFill>
                  <a:schemeClr val="dk1"/>
                </a:solidFill>
                <a:latin typeface="Calibri"/>
                <a:ea typeface="Calibri"/>
                <a:cs typeface="Calibri"/>
                <a:sym typeface="Calibri"/>
              </a:rPr>
              <a:t>mainained</a:t>
            </a:r>
            <a:r>
              <a:rPr lang="en-US" sz="1200" b="0" dirty="0">
                <a:solidFill>
                  <a:schemeClr val="dk1"/>
                </a:solidFill>
                <a:latin typeface="Calibri"/>
                <a:ea typeface="Calibri"/>
                <a:cs typeface="Calibri"/>
                <a:sym typeface="Calibri"/>
              </a:rPr>
              <a:t> by the new USGS  3D hydrography program “Infostructure”, which ill include tools to create hydrologic addresses for any user’s data. </a:t>
            </a:r>
            <a:r>
              <a:rPr lang="en-US" sz="1200" b="0" dirty="0" err="1">
                <a:solidFill>
                  <a:schemeClr val="dk1"/>
                </a:solidFill>
                <a:latin typeface="Calibri"/>
                <a:ea typeface="Calibri"/>
                <a:cs typeface="Calibri"/>
                <a:sym typeface="Calibri"/>
              </a:rPr>
              <a:t>Becci</a:t>
            </a:r>
            <a:r>
              <a:rPr lang="en-US" sz="1200" b="0" dirty="0">
                <a:solidFill>
                  <a:schemeClr val="dk1"/>
                </a:solidFill>
                <a:latin typeface="Calibri"/>
                <a:ea typeface="Calibri"/>
                <a:cs typeface="Calibri"/>
                <a:sym typeface="Calibri"/>
              </a:rPr>
              <a:t> Anderson from USGS is going to talk in more detail after me about that, so just know these two projects are coordinating closely. </a:t>
            </a:r>
            <a:endParaRPr sz="1200" b="0" dirty="0">
              <a:solidFill>
                <a:schemeClr val="dk1"/>
              </a:solidFill>
              <a:latin typeface="Calibri"/>
              <a:ea typeface="Calibri"/>
              <a:cs typeface="Calibri"/>
              <a:sym typeface="Calibri"/>
            </a:endParaRPr>
          </a:p>
        </p:txBody>
      </p:sp>
      <p:sp>
        <p:nvSpPr>
          <p:cNvPr id="775" name="Google Shape;775;gd5edfd6000_0_2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
        <p:nvSpPr>
          <p:cNvPr id="776" name="Google Shape;776;gd5edfd600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69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65</a:t>
            </a:fld>
            <a:endParaRPr lang="en-US"/>
          </a:p>
        </p:txBody>
      </p:sp>
    </p:spTree>
    <p:extLst>
      <p:ext uri="{BB962C8B-B14F-4D97-AF65-F5344CB8AC3E}">
        <p14:creationId xmlns:p14="http://schemas.microsoft.com/office/powerpoint/2010/main" val="132647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5</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6</a:t>
            </a:fld>
            <a:endParaRPr lang="en-US" dirty="0"/>
          </a:p>
        </p:txBody>
      </p:sp>
    </p:spTree>
    <p:extLst>
      <p:ext uri="{BB962C8B-B14F-4D97-AF65-F5344CB8AC3E}">
        <p14:creationId xmlns:p14="http://schemas.microsoft.com/office/powerpoint/2010/main" val="128207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8</a:t>
            </a:fld>
            <a:endParaRPr lang="en-US"/>
          </a:p>
        </p:txBody>
      </p:sp>
    </p:spTree>
    <p:extLst>
      <p:ext uri="{BB962C8B-B14F-4D97-AF65-F5344CB8AC3E}">
        <p14:creationId xmlns:p14="http://schemas.microsoft.com/office/powerpoint/2010/main" val="89875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9</a:t>
            </a:fld>
            <a:endParaRPr lang="en-US"/>
          </a:p>
        </p:txBody>
      </p:sp>
    </p:spTree>
    <p:extLst>
      <p:ext uri="{BB962C8B-B14F-4D97-AF65-F5344CB8AC3E}">
        <p14:creationId xmlns:p14="http://schemas.microsoft.com/office/powerpoint/2010/main" val="238983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10</a:t>
            </a:fld>
            <a:endParaRPr lang="en-US"/>
          </a:p>
        </p:txBody>
      </p:sp>
    </p:spTree>
    <p:extLst>
      <p:ext uri="{BB962C8B-B14F-4D97-AF65-F5344CB8AC3E}">
        <p14:creationId xmlns:p14="http://schemas.microsoft.com/office/powerpoint/2010/main" val="17583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5/8/22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5/8/22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0.png"/><Relationship Id="rId9"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jpe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38.svg"/><Relationship Id="rId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7.sv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0.png"/><Relationship Id="rId5" Type="http://schemas.openxmlformats.org/officeDocument/2006/relationships/hyperlink" Target="https://geoconnex.us/sitemap.xml" TargetMode="External"/><Relationship Id="rId10" Type="http://schemas.openxmlformats.org/officeDocument/2006/relationships/image" Target="../media/image45.svg"/><Relationship Id="rId4" Type="http://schemas.openxmlformats.org/officeDocument/2006/relationships/hyperlink" Target="https://geoconnex.us/" TargetMode="Externa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25.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internetofwater/gwtc2022-workshop/blob/main/landing_pages/data/data.csv"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eoconnex.us/epa/hmw/030300020607" TargetMode="External"/><Relationship Id="rId4" Type="http://schemas.openxmlformats.org/officeDocument/2006/relationships/hyperlink" Target="https://geoconnex.us/usgs/monitoring-location/0833262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nternetofwater/gwtc2022-workshop/blob/main/landing_pages/data/data.csv"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hyperlink" Target="https://www.arcgis.com/home/webmap/viewer.html?url=https://services5.arcgis.com/9b85MAhVnAUWydgW/ArcGIS/rest/services/gwtc_2022_demo_data_(Feature_Service)/FeatureServer/0&amp;source=sd"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hyperlink" Target="https://docs.geoconnex.us/templates/intro-full.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eb_template_syste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github.com/internetofwater/pygeoapi" TargetMode="External"/><Relationship Id="rId4" Type="http://schemas.openxmlformats.org/officeDocument/2006/relationships/hyperlink" Target="https://pygeoapi.i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yourorg-newwebsite.com/api?site=123" TargetMode="External"/><Relationship Id="rId5" Type="http://schemas.openxmlformats.org/officeDocument/2006/relationships/hyperlink" Target="https://yourorg.com/sites/123" TargetMode="External"/><Relationship Id="rId4" Type="http://schemas.openxmlformats.org/officeDocument/2006/relationships/hyperlink" Target="https://geoconnex.us/your-org/12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github.com/internetofwater/geoconnex.u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github.com/internetofwater/geoconnex.u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hyperlink" Target="https://geoconnex.u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eoconnex.us/iow/demo/TX05845" TargetMode="External"/><Relationship Id="rId2" Type="http://schemas.openxmlformats.org/officeDocument/2006/relationships/hyperlink" Target="https://geoconnex.u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eoconnex-demo-pages.internetofwater.dev/collections/demo-gpkg/items?f=json&amp;limit=10000" TargetMode="External"/><Relationship Id="rId2" Type="http://schemas.openxmlformats.org/officeDocument/2006/relationships/hyperlink" Target="https://services5.arcgis.com/9b85MAhVnAUWydgW/ArcGIS/rest/services/gwtc_2022_demo_data_(Feature_Service)/FeatureServer/0/query?where=1%3D1&amp;outFields=*&amp;outSR=4326&amp;f=pgeojs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lincolninstitute.maps.arcgis.com/sharing/rest/content/items/89f9aa64d7ff47dd8bd2548385f3bc02/data"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internetofwater/nldi-servic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mailto:dblodgett@usgs.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hyperlink" Target="https://labs.waterdata.usgs.gov/api/nldi/swagger-ui/index.html" TargetMode="External"/><Relationship Id="rId4" Type="http://schemas.openxmlformats.org/officeDocument/2006/relationships/image" Target="../media/image72.jpeg"/><Relationship Id="rId9"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hyperlink" Target="https://geoconnex.us/iow/nldi/dem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hyperlink" Target="https://docs.geoconnex.us/" TargetMode="External"/><Relationship Id="rId7" Type="http://schemas.openxmlformats.org/officeDocument/2006/relationships/hyperlink" Target="mailto:dblodgett@usgs.gov"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mailto:konda@lincolninst.edu" TargetMode="External"/><Relationship Id="rId5" Type="http://schemas.openxmlformats.org/officeDocument/2006/relationships/hyperlink" Target="https://geoconnex.us/iow/nldi" TargetMode="External"/><Relationship Id="rId4" Type="http://schemas.openxmlformats.org/officeDocument/2006/relationships/hyperlink" Target="https://github.com/internetofwater/geoconnex.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hyperlink" Target="https://docs.ogc.org/per/20-067.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9.jpeg"/><Relationship Id="rId7" Type="http://schemas.openxmlformats.org/officeDocument/2006/relationships/image" Target="../media/image32.svg"/><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7.png"/><Relationship Id="rId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589722"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solidFill>
                  <a:schemeClr val="accent1">
                    <a:lumMod val="40000"/>
                    <a:lumOff val="60000"/>
                  </a:schemeClr>
                </a:solidFill>
              </a:rPr>
              <a:t>Contributing Hydro-Addressed data to geoconnex.us and the NLDI</a:t>
            </a: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DFB2C78B-4C07-F34D-9358-96EB5B62669C}"/>
              </a:ext>
            </a:extLst>
          </p:cNvPr>
          <p:cNvSpPr txBox="1"/>
          <p:nvPr/>
        </p:nvSpPr>
        <p:spPr>
          <a:xfrm>
            <a:off x="5786232" y="0"/>
            <a:ext cx="6405768" cy="646331"/>
          </a:xfrm>
          <a:prstGeom prst="rect">
            <a:avLst/>
          </a:prstGeom>
          <a:noFill/>
        </p:spPr>
        <p:txBody>
          <a:bodyPr wrap="square">
            <a:spAutoFit/>
          </a:bodyPr>
          <a:lstStyle/>
          <a:p>
            <a:r>
              <a:rPr lang="en-US" dirty="0"/>
              <a:t>Requirement 1: All sites and environmental features should have universal, </a:t>
            </a:r>
            <a:r>
              <a:rPr lang="en-US" b="1" dirty="0"/>
              <a:t>persistent identifiers</a:t>
            </a:r>
            <a:endParaRPr lang="en-US" dirty="0"/>
          </a:p>
        </p:txBody>
      </p:sp>
      <p:pic>
        <p:nvPicPr>
          <p:cNvPr id="18" name="Graphic 17" descr="Cell Tower outline">
            <a:extLst>
              <a:ext uri="{FF2B5EF4-FFF2-40B4-BE49-F238E27FC236}">
                <a16:creationId xmlns:a16="http://schemas.microsoft.com/office/drawing/2014/main" id="{6C98E8D2-CDE3-1B40-9316-1F1625CE96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19" name="Graphic 18" descr="Cell Tower outline">
            <a:extLst>
              <a:ext uri="{FF2B5EF4-FFF2-40B4-BE49-F238E27FC236}">
                <a16:creationId xmlns:a16="http://schemas.microsoft.com/office/drawing/2014/main" id="{5FF71858-9969-F447-8E59-A1791A17A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4988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923330"/>
          </a:xfrm>
          <a:prstGeom prst="rect">
            <a:avLst/>
          </a:prstGeom>
          <a:noFill/>
        </p:spPr>
        <p:txBody>
          <a:bodyPr wrap="square">
            <a:spAutoFit/>
          </a:bodyPr>
          <a:lstStyle/>
          <a:p>
            <a:r>
              <a:rPr lang="en-US" dirty="0"/>
              <a:t>Requirement 2: Each individual persistent identifier should resolve/point/redirect to an individual </a:t>
            </a:r>
            <a:r>
              <a:rPr lang="en-US" b="1" dirty="0"/>
              <a:t>landing page </a:t>
            </a:r>
            <a:r>
              <a:rPr lang="en-US" dirty="0"/>
              <a:t>(webpage) about the identified feature</a:t>
            </a:r>
          </a:p>
        </p:txBody>
      </p:sp>
      <p:pic>
        <p:nvPicPr>
          <p:cNvPr id="22" name="Graphic 21" descr="Cell Tower outline">
            <a:extLst>
              <a:ext uri="{FF2B5EF4-FFF2-40B4-BE49-F238E27FC236}">
                <a16:creationId xmlns:a16="http://schemas.microsoft.com/office/drawing/2014/main" id="{07F7D70D-223E-4743-ADED-6A2897B3B7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1083" y="4510519"/>
            <a:ext cx="717958" cy="717958"/>
          </a:xfrm>
          <a:prstGeom prst="rect">
            <a:avLst/>
          </a:prstGeom>
        </p:spPr>
      </p:pic>
      <p:pic>
        <p:nvPicPr>
          <p:cNvPr id="23" name="Graphic 22" descr="Cell Tower outline">
            <a:extLst>
              <a:ext uri="{FF2B5EF4-FFF2-40B4-BE49-F238E27FC236}">
                <a16:creationId xmlns:a16="http://schemas.microsoft.com/office/drawing/2014/main" id="{4248BDDF-15ED-914A-802C-449A6944F5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309250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Tree>
    <p:extLst>
      <p:ext uri="{BB962C8B-B14F-4D97-AF65-F5344CB8AC3E}">
        <p14:creationId xmlns:p14="http://schemas.microsoft.com/office/powerpoint/2010/main" val="103268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6" name="TextBox 35">
            <a:extLst>
              <a:ext uri="{FF2B5EF4-FFF2-40B4-BE49-F238E27FC236}">
                <a16:creationId xmlns:a16="http://schemas.microsoft.com/office/drawing/2014/main" id="{5D4F4125-6788-1D4A-9EFB-45182B06B894}"/>
              </a:ext>
            </a:extLst>
          </p:cNvPr>
          <p:cNvSpPr txBox="1"/>
          <p:nvPr/>
        </p:nvSpPr>
        <p:spPr>
          <a:xfrm>
            <a:off x="6018486" y="-13021"/>
            <a:ext cx="6405768" cy="646331"/>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a:t>
            </a:r>
          </a:p>
        </p:txBody>
      </p:sp>
      <p:sp>
        <p:nvSpPr>
          <p:cNvPr id="4" name="Donut 3">
            <a:extLst>
              <a:ext uri="{FF2B5EF4-FFF2-40B4-BE49-F238E27FC236}">
                <a16:creationId xmlns:a16="http://schemas.microsoft.com/office/drawing/2014/main" id="{E3FF5E8E-4B96-0947-AB1F-F9C92599B0A4}"/>
              </a:ext>
            </a:extLst>
          </p:cNvPr>
          <p:cNvSpPr/>
          <p:nvPr/>
        </p:nvSpPr>
        <p:spPr>
          <a:xfrm rot="1788565">
            <a:off x="959686" y="588890"/>
            <a:ext cx="5928156" cy="2754679"/>
          </a:xfrm>
          <a:prstGeom prst="donut">
            <a:avLst>
              <a:gd name="adj" fmla="val 8566"/>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8E68BD3D-6465-BF42-A7B1-07B9EBF4BF4B}"/>
              </a:ext>
            </a:extLst>
          </p:cNvPr>
          <p:cNvSpPr/>
          <p:nvPr/>
        </p:nvSpPr>
        <p:spPr>
          <a:xfrm>
            <a:off x="6691688" y="653658"/>
            <a:ext cx="4021115" cy="100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can be a sticking point. 2,000 sensors = 2,000 webpages!</a:t>
            </a:r>
          </a:p>
        </p:txBody>
      </p:sp>
      <p:pic>
        <p:nvPicPr>
          <p:cNvPr id="32" name="Graphic 31" descr="Cell Tower outline">
            <a:extLst>
              <a:ext uri="{FF2B5EF4-FFF2-40B4-BE49-F238E27FC236}">
                <a16:creationId xmlns:a16="http://schemas.microsoft.com/office/drawing/2014/main" id="{33CC0567-44F5-6C45-98CB-3664E7A5FD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1083" y="4510519"/>
            <a:ext cx="717958" cy="717958"/>
          </a:xfrm>
          <a:prstGeom prst="rect">
            <a:avLst/>
          </a:prstGeom>
        </p:spPr>
      </p:pic>
      <p:pic>
        <p:nvPicPr>
          <p:cNvPr id="33" name="Graphic 32" descr="Cell Tower outline">
            <a:extLst>
              <a:ext uri="{FF2B5EF4-FFF2-40B4-BE49-F238E27FC236}">
                <a16:creationId xmlns:a16="http://schemas.microsoft.com/office/drawing/2014/main" id="{C68AA8C0-6A34-6247-84F7-8180C94B3C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406696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pic>
        <p:nvPicPr>
          <p:cNvPr id="2" name="Picture 4">
            <a:extLst>
              <a:ext uri="{FF2B5EF4-FFF2-40B4-BE49-F238E27FC236}">
                <a16:creationId xmlns:a16="http://schemas.microsoft.com/office/drawing/2014/main" id="{E47BF352-3992-A44F-9AC6-DEE57CA8C4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117342" y="2613440"/>
            <a:ext cx="1306563" cy="14103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A0BF082-9995-D742-844C-E59055634A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189" t="57096" r="67879" b="22164"/>
          <a:stretch/>
        </p:blipFill>
        <p:spPr bwMode="auto">
          <a:xfrm>
            <a:off x="1947624" y="714499"/>
            <a:ext cx="1865158" cy="136577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F1659406-F703-FD48-939D-570B0763151E}"/>
              </a:ext>
            </a:extLst>
          </p:cNvPr>
          <p:cNvCxnSpPr>
            <a:cxnSpLocks/>
          </p:cNvCxnSpPr>
          <p:nvPr/>
        </p:nvCxnSpPr>
        <p:spPr>
          <a:xfrm flipV="1">
            <a:off x="1216904" y="1613676"/>
            <a:ext cx="967691" cy="8965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11" name="TextBox 10">
            <a:extLst>
              <a:ext uri="{FF2B5EF4-FFF2-40B4-BE49-F238E27FC236}">
                <a16:creationId xmlns:a16="http://schemas.microsoft.com/office/drawing/2014/main" id="{A37BB918-0F22-A449-8CA1-9348E63C25D3}"/>
              </a:ext>
            </a:extLst>
          </p:cNvPr>
          <p:cNvSpPr txBox="1"/>
          <p:nvPr/>
        </p:nvSpPr>
        <p:spPr>
          <a:xfrm>
            <a:off x="3817686" y="3288164"/>
            <a:ext cx="2701488" cy="523220"/>
          </a:xfrm>
          <a:prstGeom prst="rect">
            <a:avLst/>
          </a:prstGeom>
          <a:noFill/>
        </p:spPr>
        <p:txBody>
          <a:bodyPr wrap="square" rtlCol="0">
            <a:spAutoFit/>
          </a:bodyPr>
          <a:lstStyle/>
          <a:p>
            <a:pPr algn="ctr"/>
            <a:r>
              <a:rPr lang="en-US" sz="1400" dirty="0">
                <a:solidFill>
                  <a:srgbClr val="006A64"/>
                </a:solidFill>
              </a:rPr>
              <a:t>Structured/Linked Data </a:t>
            </a:r>
          </a:p>
          <a:p>
            <a:pPr algn="ctr"/>
            <a:r>
              <a:rPr lang="en-US" sz="1400" dirty="0">
                <a:solidFill>
                  <a:srgbClr val="006A64"/>
                </a:solidFill>
              </a:rPr>
              <a:t>(JSON-LD)</a:t>
            </a:r>
          </a:p>
        </p:txBody>
      </p:sp>
      <p:cxnSp>
        <p:nvCxnSpPr>
          <p:cNvPr id="12" name="Straight Arrow Connector 11">
            <a:extLst>
              <a:ext uri="{FF2B5EF4-FFF2-40B4-BE49-F238E27FC236}">
                <a16:creationId xmlns:a16="http://schemas.microsoft.com/office/drawing/2014/main" id="{B7BD68EB-B2AF-CB45-A094-C6718732F246}"/>
              </a:ext>
            </a:extLst>
          </p:cNvPr>
          <p:cNvCxnSpPr>
            <a:cxnSpLocks/>
          </p:cNvCxnSpPr>
          <p:nvPr/>
        </p:nvCxnSpPr>
        <p:spPr>
          <a:xfrm>
            <a:off x="1435512" y="3612365"/>
            <a:ext cx="1145468" cy="104170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AD1CEE9-B8DB-8A4D-9B15-C306A63F7CF2}"/>
              </a:ext>
            </a:extLst>
          </p:cNvPr>
          <p:cNvCxnSpPr>
            <a:cxnSpLocks/>
          </p:cNvCxnSpPr>
          <p:nvPr/>
        </p:nvCxnSpPr>
        <p:spPr>
          <a:xfrm>
            <a:off x="3614413" y="1472602"/>
            <a:ext cx="929089" cy="8505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322A062-0167-034F-B802-42332332503A}"/>
              </a:ext>
            </a:extLst>
          </p:cNvPr>
          <p:cNvSpPr txBox="1"/>
          <p:nvPr/>
        </p:nvSpPr>
        <p:spPr>
          <a:xfrm>
            <a:off x="-615525" y="3973167"/>
            <a:ext cx="2701488" cy="307777"/>
          </a:xfrm>
          <a:prstGeom prst="rect">
            <a:avLst/>
          </a:prstGeom>
          <a:noFill/>
        </p:spPr>
        <p:txBody>
          <a:bodyPr wrap="square" rtlCol="0">
            <a:spAutoFit/>
          </a:bodyPr>
          <a:lstStyle/>
          <a:p>
            <a:pPr algn="ctr"/>
            <a:r>
              <a:rPr lang="en-US" sz="1400" dirty="0">
                <a:solidFill>
                  <a:srgbClr val="008078"/>
                </a:solidFill>
              </a:rPr>
              <a:t>(URL)</a:t>
            </a:r>
          </a:p>
        </p:txBody>
      </p:sp>
      <p:cxnSp>
        <p:nvCxnSpPr>
          <p:cNvPr id="23" name="Straight Arrow Connector 22">
            <a:extLst>
              <a:ext uri="{FF2B5EF4-FFF2-40B4-BE49-F238E27FC236}">
                <a16:creationId xmlns:a16="http://schemas.microsoft.com/office/drawing/2014/main" id="{FA8D3CD8-CAAE-944C-A3E3-CAD57B4AAF04}"/>
              </a:ext>
            </a:extLst>
          </p:cNvPr>
          <p:cNvCxnSpPr>
            <a:cxnSpLocks/>
          </p:cNvCxnSpPr>
          <p:nvPr/>
        </p:nvCxnSpPr>
        <p:spPr>
          <a:xfrm flipH="1">
            <a:off x="3205431" y="3388704"/>
            <a:ext cx="1065121" cy="11852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1DF18AD6-02B7-984C-8D58-19C0EDD8441F}"/>
              </a:ext>
            </a:extLst>
          </p:cNvPr>
          <p:cNvSpPr txBox="1"/>
          <p:nvPr/>
        </p:nvSpPr>
        <p:spPr>
          <a:xfrm>
            <a:off x="749317" y="1715830"/>
            <a:ext cx="1079135" cy="369332"/>
          </a:xfrm>
          <a:prstGeom prst="rect">
            <a:avLst/>
          </a:prstGeom>
          <a:noFill/>
        </p:spPr>
        <p:txBody>
          <a:bodyPr wrap="square" rtlCol="0">
            <a:spAutoFit/>
          </a:bodyPr>
          <a:lstStyle/>
          <a:p>
            <a:r>
              <a:rPr lang="en-US" dirty="0"/>
              <a:t>point to</a:t>
            </a:r>
          </a:p>
        </p:txBody>
      </p:sp>
      <p:sp>
        <p:nvSpPr>
          <p:cNvPr id="28" name="TextBox 27">
            <a:extLst>
              <a:ext uri="{FF2B5EF4-FFF2-40B4-BE49-F238E27FC236}">
                <a16:creationId xmlns:a16="http://schemas.microsoft.com/office/drawing/2014/main" id="{C574F503-0620-7A49-A6F4-89E67C156971}"/>
              </a:ext>
            </a:extLst>
          </p:cNvPr>
          <p:cNvSpPr txBox="1"/>
          <p:nvPr/>
        </p:nvSpPr>
        <p:spPr>
          <a:xfrm>
            <a:off x="8142235" y="4010368"/>
            <a:ext cx="1079135" cy="369332"/>
          </a:xfrm>
          <a:prstGeom prst="rect">
            <a:avLst/>
          </a:prstGeom>
          <a:noFill/>
        </p:spPr>
        <p:txBody>
          <a:bodyPr wrap="square" rtlCol="0">
            <a:spAutoFit/>
          </a:bodyPr>
          <a:lstStyle/>
          <a:p>
            <a:r>
              <a:rPr lang="en-US" dirty="0"/>
              <a:t>identify</a:t>
            </a:r>
          </a:p>
        </p:txBody>
      </p:sp>
      <p:sp>
        <p:nvSpPr>
          <p:cNvPr id="29" name="TextBox 28">
            <a:extLst>
              <a:ext uri="{FF2B5EF4-FFF2-40B4-BE49-F238E27FC236}">
                <a16:creationId xmlns:a16="http://schemas.microsoft.com/office/drawing/2014/main" id="{A685B261-1BBC-214E-B73B-D8C886B85797}"/>
              </a:ext>
            </a:extLst>
          </p:cNvPr>
          <p:cNvSpPr txBox="1"/>
          <p:nvPr/>
        </p:nvSpPr>
        <p:spPr>
          <a:xfrm>
            <a:off x="4147538" y="1540720"/>
            <a:ext cx="1079135" cy="369332"/>
          </a:xfrm>
          <a:prstGeom prst="rect">
            <a:avLst/>
          </a:prstGeom>
          <a:noFill/>
        </p:spPr>
        <p:txBody>
          <a:bodyPr wrap="square" rtlCol="0">
            <a:spAutoFit/>
          </a:bodyPr>
          <a:lstStyle/>
          <a:p>
            <a:r>
              <a:rPr lang="en-US" dirty="0"/>
              <a:t>include</a:t>
            </a:r>
          </a:p>
        </p:txBody>
      </p:sp>
      <p:sp>
        <p:nvSpPr>
          <p:cNvPr id="30" name="TextBox 29">
            <a:extLst>
              <a:ext uri="{FF2B5EF4-FFF2-40B4-BE49-F238E27FC236}">
                <a16:creationId xmlns:a16="http://schemas.microsoft.com/office/drawing/2014/main" id="{3ACB3761-605A-C842-B968-F24EA907956B}"/>
              </a:ext>
            </a:extLst>
          </p:cNvPr>
          <p:cNvSpPr txBox="1"/>
          <p:nvPr/>
        </p:nvSpPr>
        <p:spPr>
          <a:xfrm>
            <a:off x="3755550" y="3916759"/>
            <a:ext cx="1079135" cy="369332"/>
          </a:xfrm>
          <a:prstGeom prst="rect">
            <a:avLst/>
          </a:prstGeom>
          <a:noFill/>
        </p:spPr>
        <p:txBody>
          <a:bodyPr wrap="square" rtlCol="0">
            <a:spAutoFit/>
          </a:bodyPr>
          <a:lstStyle/>
          <a:p>
            <a:r>
              <a:rPr lang="en-US" dirty="0"/>
              <a:t>describe</a:t>
            </a:r>
          </a:p>
        </p:txBody>
      </p:sp>
      <p:cxnSp>
        <p:nvCxnSpPr>
          <p:cNvPr id="17" name="Straight Arrow Connector 16">
            <a:extLst>
              <a:ext uri="{FF2B5EF4-FFF2-40B4-BE49-F238E27FC236}">
                <a16:creationId xmlns:a16="http://schemas.microsoft.com/office/drawing/2014/main" id="{CE2A84B4-8886-3043-B22E-EB02E64A2430}"/>
              </a:ext>
            </a:extLst>
          </p:cNvPr>
          <p:cNvCxnSpPr>
            <a:cxnSpLocks/>
            <a:stCxn id="19" idx="3"/>
          </p:cNvCxnSpPr>
          <p:nvPr/>
        </p:nvCxnSpPr>
        <p:spPr>
          <a:xfrm flipH="1" flipV="1">
            <a:off x="3142245" y="2750593"/>
            <a:ext cx="1206374"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0C89DCFF-FF64-9441-BF01-FA88763FBAD9}"/>
              </a:ext>
            </a:extLst>
          </p:cNvPr>
          <p:cNvSpPr txBox="1"/>
          <p:nvPr/>
        </p:nvSpPr>
        <p:spPr>
          <a:xfrm>
            <a:off x="3453364" y="2427428"/>
            <a:ext cx="895255" cy="646331"/>
          </a:xfrm>
          <a:prstGeom prst="rect">
            <a:avLst/>
          </a:prstGeom>
          <a:noFill/>
        </p:spPr>
        <p:txBody>
          <a:bodyPr wrap="square" rtlCol="0">
            <a:spAutoFit/>
          </a:bodyPr>
          <a:lstStyle/>
          <a:p>
            <a:r>
              <a:rPr lang="en-US" dirty="0"/>
              <a:t>Include links to</a:t>
            </a:r>
          </a:p>
        </p:txBody>
      </p:sp>
      <p:pic>
        <p:nvPicPr>
          <p:cNvPr id="20" name="Picture 4">
            <a:extLst>
              <a:ext uri="{FF2B5EF4-FFF2-40B4-BE49-F238E27FC236}">
                <a16:creationId xmlns:a16="http://schemas.microsoft.com/office/drawing/2014/main" id="{0183C9C2-022F-E643-B320-AF14A1CE2E5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332" t="21760" r="69651" b="53260"/>
          <a:stretch/>
        </p:blipFill>
        <p:spPr bwMode="auto">
          <a:xfrm>
            <a:off x="7407359" y="2139378"/>
            <a:ext cx="1306563" cy="1410396"/>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5F90CE6-0C0C-0C48-8E97-0F3F0FDDEF20}"/>
              </a:ext>
            </a:extLst>
          </p:cNvPr>
          <p:cNvCxnSpPr>
            <a:cxnSpLocks/>
            <a:stCxn id="48" idx="2"/>
          </p:cNvCxnSpPr>
          <p:nvPr/>
        </p:nvCxnSpPr>
        <p:spPr>
          <a:xfrm>
            <a:off x="7982387" y="3840365"/>
            <a:ext cx="0" cy="6514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906F46C-EBEE-424B-A3E8-BEF8DB673A54}"/>
              </a:ext>
            </a:extLst>
          </p:cNvPr>
          <p:cNvSpPr txBox="1"/>
          <p:nvPr/>
        </p:nvSpPr>
        <p:spPr>
          <a:xfrm>
            <a:off x="1213408" y="4141187"/>
            <a:ext cx="1079135" cy="369332"/>
          </a:xfrm>
          <a:prstGeom prst="rect">
            <a:avLst/>
          </a:prstGeom>
          <a:noFill/>
        </p:spPr>
        <p:txBody>
          <a:bodyPr wrap="square" rtlCol="0">
            <a:spAutoFit/>
          </a:bodyPr>
          <a:lstStyle/>
          <a:p>
            <a:r>
              <a:rPr lang="en-US" dirty="0"/>
              <a:t>identify</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D4B74775-80B4-FA48-B9FA-ED170CF71708}"/>
              </a:ext>
            </a:extLst>
          </p:cNvPr>
          <p:cNvCxnSpPr>
            <a:cxnSpLocks/>
          </p:cNvCxnSpPr>
          <p:nvPr/>
        </p:nvCxnSpPr>
        <p:spPr>
          <a:xfrm flipV="1">
            <a:off x="5802916" y="2798125"/>
            <a:ext cx="1484295" cy="169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0FCD05CC-2D1A-7A49-8ECE-63556AD3BDF9}"/>
              </a:ext>
            </a:extLst>
          </p:cNvPr>
          <p:cNvSpPr txBox="1"/>
          <p:nvPr/>
        </p:nvSpPr>
        <p:spPr>
          <a:xfrm>
            <a:off x="6117343" y="2211465"/>
            <a:ext cx="1079135" cy="646331"/>
          </a:xfrm>
          <a:prstGeom prst="rect">
            <a:avLst/>
          </a:prstGeom>
          <a:noFill/>
        </p:spPr>
        <p:txBody>
          <a:bodyPr wrap="square" rtlCol="0">
            <a:spAutoFit/>
          </a:bodyPr>
          <a:lstStyle/>
          <a:p>
            <a:r>
              <a:rPr lang="en-US" dirty="0"/>
              <a:t>Include links to</a:t>
            </a:r>
          </a:p>
        </p:txBody>
      </p: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48" name="TextBox 47">
            <a:extLst>
              <a:ext uri="{FF2B5EF4-FFF2-40B4-BE49-F238E27FC236}">
                <a16:creationId xmlns:a16="http://schemas.microsoft.com/office/drawing/2014/main" id="{724F04EB-12B3-1346-995D-3605019468D2}"/>
              </a:ext>
            </a:extLst>
          </p:cNvPr>
          <p:cNvSpPr txBox="1"/>
          <p:nvPr/>
        </p:nvSpPr>
        <p:spPr>
          <a:xfrm>
            <a:off x="6631643" y="3532588"/>
            <a:ext cx="2701488" cy="307777"/>
          </a:xfrm>
          <a:prstGeom prst="rect">
            <a:avLst/>
          </a:prstGeom>
          <a:noFill/>
        </p:spPr>
        <p:txBody>
          <a:bodyPr wrap="square" rtlCol="0">
            <a:spAutoFit/>
          </a:bodyPr>
          <a:lstStyle/>
          <a:p>
            <a:pPr algn="ctr"/>
            <a:r>
              <a:rPr lang="en-US" sz="1400" dirty="0">
                <a:solidFill>
                  <a:srgbClr val="008078"/>
                </a:solidFill>
              </a:rPr>
              <a:t>(URL)</a:t>
            </a:r>
          </a:p>
        </p:txBody>
      </p:sp>
      <p:sp>
        <p:nvSpPr>
          <p:cNvPr id="49" name="TextBox 48">
            <a:extLst>
              <a:ext uri="{FF2B5EF4-FFF2-40B4-BE49-F238E27FC236}">
                <a16:creationId xmlns:a16="http://schemas.microsoft.com/office/drawing/2014/main" id="{3CDCC098-CA2E-A44A-BCF0-D25D4764C2C0}"/>
              </a:ext>
            </a:extLst>
          </p:cNvPr>
          <p:cNvSpPr txBox="1"/>
          <p:nvPr/>
        </p:nvSpPr>
        <p:spPr>
          <a:xfrm>
            <a:off x="1479196" y="412472"/>
            <a:ext cx="2701488" cy="307777"/>
          </a:xfrm>
          <a:prstGeom prst="rect">
            <a:avLst/>
          </a:prstGeom>
          <a:noFill/>
        </p:spPr>
        <p:txBody>
          <a:bodyPr wrap="square" rtlCol="0">
            <a:spAutoFit/>
          </a:bodyPr>
          <a:lstStyle/>
          <a:p>
            <a:pPr algn="ctr"/>
            <a:r>
              <a:rPr lang="en-US" sz="1400" dirty="0">
                <a:solidFill>
                  <a:srgbClr val="006A64"/>
                </a:solidFill>
              </a:rPr>
              <a:t>Landing page</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pic>
        <p:nvPicPr>
          <p:cNvPr id="2052" name="Picture 4">
            <a:extLst>
              <a:ext uri="{FF2B5EF4-FFF2-40B4-BE49-F238E27FC236}">
                <a16:creationId xmlns:a16="http://schemas.microsoft.com/office/drawing/2014/main" id="{3817B630-CA96-F54A-B9BD-C7C43DB69FA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660649" y="2149709"/>
            <a:ext cx="825603" cy="1099446"/>
          </a:xfrm>
          <a:prstGeom prst="rect">
            <a:avLst/>
          </a:prstGeom>
          <a:solidFill>
            <a:srgbClr val="006A50"/>
          </a:solidFill>
        </p:spPr>
      </p:pic>
      <p:sp>
        <p:nvSpPr>
          <p:cNvPr id="35" name="TextBox 34">
            <a:extLst>
              <a:ext uri="{FF2B5EF4-FFF2-40B4-BE49-F238E27FC236}">
                <a16:creationId xmlns:a16="http://schemas.microsoft.com/office/drawing/2014/main" id="{5E68E997-5A98-B749-A05A-2BCA8616A030}"/>
              </a:ext>
            </a:extLst>
          </p:cNvPr>
          <p:cNvSpPr txBox="1"/>
          <p:nvPr/>
        </p:nvSpPr>
        <p:spPr>
          <a:xfrm>
            <a:off x="5786232" y="-12742"/>
            <a:ext cx="6405768" cy="1477328"/>
          </a:xfrm>
          <a:prstGeom prst="rect">
            <a:avLst/>
          </a:prstGeom>
          <a:noFill/>
        </p:spPr>
        <p:txBody>
          <a:bodyPr wrap="square">
            <a:spAutoFit/>
          </a:bodyPr>
          <a:lstStyle/>
          <a:p>
            <a:r>
              <a:rPr lang="en-US" dirty="0"/>
              <a:t>Requirement 3: Landing pages should embed </a:t>
            </a:r>
            <a:r>
              <a:rPr lang="en-US" b="1" dirty="0">
                <a:solidFill>
                  <a:srgbClr val="FF0000"/>
                </a:solidFill>
              </a:rPr>
              <a:t>structured metadata, </a:t>
            </a:r>
            <a:r>
              <a:rPr lang="en-US" dirty="0"/>
              <a:t>describing the features…</a:t>
            </a:r>
          </a:p>
          <a:p>
            <a:endParaRPr lang="en-US" dirty="0"/>
          </a:p>
          <a:p>
            <a:r>
              <a:rPr lang="en-US" dirty="0"/>
              <a:t>And linking to </a:t>
            </a:r>
            <a:r>
              <a:rPr lang="en-US" b="1" dirty="0">
                <a:solidFill>
                  <a:srgbClr val="006A50"/>
                </a:solidFill>
              </a:rPr>
              <a:t>relevant data sources </a:t>
            </a:r>
            <a:r>
              <a:rPr lang="en-US" dirty="0"/>
              <a:t>and the </a:t>
            </a:r>
            <a:r>
              <a:rPr lang="en-US" b="1" dirty="0">
                <a:solidFill>
                  <a:schemeClr val="accent5">
                    <a:lumMod val="50000"/>
                  </a:schemeClr>
                </a:solidFill>
              </a:rPr>
              <a:t>persistent identifiers of related features</a:t>
            </a:r>
          </a:p>
        </p:txBody>
      </p:sp>
      <p:pic>
        <p:nvPicPr>
          <p:cNvPr id="36" name="Graphic 35" descr="Cell Tower outline">
            <a:extLst>
              <a:ext uri="{FF2B5EF4-FFF2-40B4-BE49-F238E27FC236}">
                <a16:creationId xmlns:a16="http://schemas.microsoft.com/office/drawing/2014/main" id="{C4F2D170-0E8E-3F41-ABFF-1653A4166B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1083" y="4510519"/>
            <a:ext cx="717958" cy="717958"/>
          </a:xfrm>
          <a:prstGeom prst="rect">
            <a:avLst/>
          </a:prstGeom>
        </p:spPr>
      </p:pic>
      <p:pic>
        <p:nvPicPr>
          <p:cNvPr id="37" name="Graphic 36" descr="Cell Tower outline">
            <a:extLst>
              <a:ext uri="{FF2B5EF4-FFF2-40B4-BE49-F238E27FC236}">
                <a16:creationId xmlns:a16="http://schemas.microsoft.com/office/drawing/2014/main" id="{C3E8EE45-1DE0-FB4C-B3B7-42963418FD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1723379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NHD, PLSS, HUCs, census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2763042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2D711B9-7E90-8243-8FCF-A3C8616420DD}"/>
              </a:ext>
            </a:extLst>
          </p:cNvPr>
          <p:cNvSpPr/>
          <p:nvPr/>
        </p:nvSpPr>
        <p:spPr>
          <a:xfrm>
            <a:off x="4090737"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Authoring Guidance</a:t>
            </a:r>
          </a:p>
        </p:txBody>
      </p:sp>
      <p:sp>
        <p:nvSpPr>
          <p:cNvPr id="3" name="Oval 2">
            <a:extLst>
              <a:ext uri="{FF2B5EF4-FFF2-40B4-BE49-F238E27FC236}">
                <a16:creationId xmlns:a16="http://schemas.microsoft.com/office/drawing/2014/main" id="{D64F5274-0767-8E48-BA02-CE19E95ABDF2}"/>
              </a:ext>
            </a:extLst>
          </p:cNvPr>
          <p:cNvSpPr/>
          <p:nvPr/>
        </p:nvSpPr>
        <p:spPr>
          <a:xfrm>
            <a:off x="9561094" y="762000"/>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user community</a:t>
            </a:r>
          </a:p>
        </p:txBody>
      </p:sp>
      <p:sp>
        <p:nvSpPr>
          <p:cNvPr id="4" name="Oval 3">
            <a:extLst>
              <a:ext uri="{FF2B5EF4-FFF2-40B4-BE49-F238E27FC236}">
                <a16:creationId xmlns:a16="http://schemas.microsoft.com/office/drawing/2014/main" id="{0C50BA56-C7E2-A549-A16A-36F093516F7E}"/>
              </a:ext>
            </a:extLst>
          </p:cNvPr>
          <p:cNvSpPr/>
          <p:nvPr/>
        </p:nvSpPr>
        <p:spPr>
          <a:xfrm>
            <a:off x="6777789" y="3428999"/>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Indexer</a:t>
            </a:r>
          </a:p>
        </p:txBody>
      </p:sp>
      <p:sp>
        <p:nvSpPr>
          <p:cNvPr id="5" name="Oval 4">
            <a:extLst>
              <a:ext uri="{FF2B5EF4-FFF2-40B4-BE49-F238E27FC236}">
                <a16:creationId xmlns:a16="http://schemas.microsoft.com/office/drawing/2014/main" id="{9B728E8F-4759-CF40-88DC-B67AD9FA13BF}"/>
              </a:ext>
            </a:extLst>
          </p:cNvPr>
          <p:cNvSpPr/>
          <p:nvPr/>
        </p:nvSpPr>
        <p:spPr>
          <a:xfrm>
            <a:off x="1331495" y="3428998"/>
            <a:ext cx="2005263" cy="2005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Publishers</a:t>
            </a:r>
          </a:p>
        </p:txBody>
      </p:sp>
      <p:pic>
        <p:nvPicPr>
          <p:cNvPr id="6" name="Google Shape;177;p5">
            <a:extLst>
              <a:ext uri="{FF2B5EF4-FFF2-40B4-BE49-F238E27FC236}">
                <a16:creationId xmlns:a16="http://schemas.microsoft.com/office/drawing/2014/main" id="{99806549-AD06-594A-B1FA-EC093CE3C80B}"/>
              </a:ext>
            </a:extLst>
          </p:cNvPr>
          <p:cNvPicPr preferRelativeResize="0"/>
          <p:nvPr/>
        </p:nvPicPr>
        <p:blipFill rotWithShape="1">
          <a:blip r:embed="rId3">
            <a:alphaModFix/>
          </a:blip>
          <a:srcRect/>
          <a:stretch/>
        </p:blipFill>
        <p:spPr>
          <a:xfrm>
            <a:off x="7071453" y="5596901"/>
            <a:ext cx="3773770" cy="614713"/>
          </a:xfrm>
          <a:prstGeom prst="rect">
            <a:avLst/>
          </a:prstGeom>
          <a:noFill/>
          <a:ln>
            <a:noFill/>
          </a:ln>
        </p:spPr>
      </p:pic>
      <p:cxnSp>
        <p:nvCxnSpPr>
          <p:cNvPr id="8" name="Straight Arrow Connector 7" descr="Sdfdsfsd">
            <a:extLst>
              <a:ext uri="{FF2B5EF4-FFF2-40B4-BE49-F238E27FC236}">
                <a16:creationId xmlns:a16="http://schemas.microsoft.com/office/drawing/2014/main" id="{FC55AC28-D482-B04F-9204-040C5044ADA6}"/>
              </a:ext>
            </a:extLst>
          </p:cNvPr>
          <p:cNvCxnSpPr>
            <a:stCxn id="2" idx="3"/>
            <a:endCxn id="5" idx="7"/>
          </p:cNvCxnSpPr>
          <p:nvPr/>
        </p:nvCxnSpPr>
        <p:spPr>
          <a:xfrm flipH="1">
            <a:off x="3043094" y="2473599"/>
            <a:ext cx="1341307" cy="124906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9BD80CD0-B593-0747-8996-2C932FFC4CB1}"/>
              </a:ext>
            </a:extLst>
          </p:cNvPr>
          <p:cNvCxnSpPr>
            <a:cxnSpLocks/>
            <a:stCxn id="5" idx="6"/>
            <a:endCxn id="4" idx="2"/>
          </p:cNvCxnSpPr>
          <p:nvPr/>
        </p:nvCxnSpPr>
        <p:spPr>
          <a:xfrm>
            <a:off x="3336758" y="4431630"/>
            <a:ext cx="3441031"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87B32D40-F126-A54E-9E3D-7B77AE3F2CE5}"/>
              </a:ext>
            </a:extLst>
          </p:cNvPr>
          <p:cNvCxnSpPr>
            <a:cxnSpLocks/>
            <a:stCxn id="4" idx="1"/>
            <a:endCxn id="2" idx="5"/>
          </p:cNvCxnSpPr>
          <p:nvPr/>
        </p:nvCxnSpPr>
        <p:spPr>
          <a:xfrm flipH="1" flipV="1">
            <a:off x="5802336" y="2473599"/>
            <a:ext cx="1269117"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D0CE018-0015-5F4A-AB4A-732888A3FA66}"/>
              </a:ext>
            </a:extLst>
          </p:cNvPr>
          <p:cNvCxnSpPr>
            <a:cxnSpLocks/>
            <a:stCxn id="4" idx="7"/>
            <a:endCxn id="3" idx="3"/>
          </p:cNvCxnSpPr>
          <p:nvPr/>
        </p:nvCxnSpPr>
        <p:spPr>
          <a:xfrm flipV="1">
            <a:off x="8489388" y="2473599"/>
            <a:ext cx="1365370" cy="12490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5AAECBC-F799-A245-B4BF-9E170B88DB52}"/>
              </a:ext>
            </a:extLst>
          </p:cNvPr>
          <p:cNvCxnSpPr>
            <a:cxnSpLocks/>
            <a:stCxn id="3" idx="2"/>
            <a:endCxn id="2" idx="6"/>
          </p:cNvCxnSpPr>
          <p:nvPr/>
        </p:nvCxnSpPr>
        <p:spPr>
          <a:xfrm flipH="1">
            <a:off x="6096000" y="1764632"/>
            <a:ext cx="346509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6" name="Picture 2" descr="USGS logo">
            <a:extLst>
              <a:ext uri="{FF2B5EF4-FFF2-40B4-BE49-F238E27FC236}">
                <a16:creationId xmlns:a16="http://schemas.microsoft.com/office/drawing/2014/main" id="{5A78D58D-8E9A-8C4E-ABCE-1C70B5B10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09" y="4431629"/>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D72B7AC-0543-C94D-8910-F7EB6ED56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0" y="6064557"/>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Using the EPA Seal and Logo | US EPA">
            <a:extLst>
              <a:ext uri="{FF2B5EF4-FFF2-40B4-BE49-F238E27FC236}">
                <a16:creationId xmlns:a16="http://schemas.microsoft.com/office/drawing/2014/main" id="{A5E899B8-4CEA-A948-B86F-BF2A80A8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093" y="5648736"/>
            <a:ext cx="1513103" cy="100873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Western State Water Resource Agency Use of Cloud Computing Technology &amp;  Platforms | Western States Water Council">
            <a:extLst>
              <a:ext uri="{FF2B5EF4-FFF2-40B4-BE49-F238E27FC236}">
                <a16:creationId xmlns:a16="http://schemas.microsoft.com/office/drawing/2014/main" id="{EC752BDC-25A6-F543-A119-0DBD8D0070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5867" y="4692353"/>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uidance for Engaging Communities During Development of Early Action Plans">
            <a:extLst>
              <a:ext uri="{FF2B5EF4-FFF2-40B4-BE49-F238E27FC236}">
                <a16:creationId xmlns:a16="http://schemas.microsoft.com/office/drawing/2014/main" id="{0BA560A6-1BB3-214B-9BBF-3C1D5ECFA4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3893" y="5616012"/>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New Mexico Water Data - New Mexico Water Data">
            <a:extLst>
              <a:ext uri="{FF2B5EF4-FFF2-40B4-BE49-F238E27FC236}">
                <a16:creationId xmlns:a16="http://schemas.microsoft.com/office/drawing/2014/main" id="{FCF75574-2608-EE43-AB25-EADF20F4B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9" y="5164827"/>
            <a:ext cx="1844973" cy="739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Graphical user interface&#10;&#10;Description automatically generated with medium confidence">
            <a:extLst>
              <a:ext uri="{FF2B5EF4-FFF2-40B4-BE49-F238E27FC236}">
                <a16:creationId xmlns:a16="http://schemas.microsoft.com/office/drawing/2014/main" id="{6EE18E7E-1424-F744-97A4-42E1D1323905}"/>
              </a:ext>
            </a:extLst>
          </p:cNvPr>
          <p:cNvPicPr>
            <a:picLocks noChangeAspect="1"/>
          </p:cNvPicPr>
          <p:nvPr/>
        </p:nvPicPr>
        <p:blipFill>
          <a:blip r:embed="rId10"/>
          <a:stretch>
            <a:fillRect/>
          </a:stretch>
        </p:blipFill>
        <p:spPr>
          <a:xfrm>
            <a:off x="2476302" y="96489"/>
            <a:ext cx="2157164" cy="809577"/>
          </a:xfrm>
          <a:prstGeom prst="rect">
            <a:avLst/>
          </a:prstGeom>
        </p:spPr>
      </p:pic>
      <p:pic>
        <p:nvPicPr>
          <p:cNvPr id="35" name="Picture 2" descr="USGS logo">
            <a:extLst>
              <a:ext uri="{FF2B5EF4-FFF2-40B4-BE49-F238E27FC236}">
                <a16:creationId xmlns:a16="http://schemas.microsoft.com/office/drawing/2014/main" id="{62B37A03-838B-BF4C-9F55-61D66CE37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3413" y="156608"/>
            <a:ext cx="1254544" cy="5018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6FC6815-6C31-C340-9B5F-F4EFB54902B4}"/>
              </a:ext>
            </a:extLst>
          </p:cNvPr>
          <p:cNvSpPr txBox="1"/>
          <p:nvPr/>
        </p:nvSpPr>
        <p:spPr>
          <a:xfrm>
            <a:off x="4435291" y="4062297"/>
            <a:ext cx="1145804" cy="369332"/>
          </a:xfrm>
          <a:prstGeom prst="rect">
            <a:avLst/>
          </a:prstGeom>
          <a:noFill/>
        </p:spPr>
        <p:txBody>
          <a:bodyPr wrap="square" rtlCol="0">
            <a:spAutoFit/>
          </a:bodyPr>
          <a:lstStyle/>
          <a:p>
            <a:r>
              <a:rPr lang="en-US" dirty="0"/>
              <a:t>Enables</a:t>
            </a:r>
          </a:p>
        </p:txBody>
      </p:sp>
      <p:sp>
        <p:nvSpPr>
          <p:cNvPr id="37" name="TextBox 36">
            <a:extLst>
              <a:ext uri="{FF2B5EF4-FFF2-40B4-BE49-F238E27FC236}">
                <a16:creationId xmlns:a16="http://schemas.microsoft.com/office/drawing/2014/main" id="{7B80A530-C8C5-FD45-A603-D154DE74F7C4}"/>
              </a:ext>
            </a:extLst>
          </p:cNvPr>
          <p:cNvSpPr txBox="1"/>
          <p:nvPr/>
        </p:nvSpPr>
        <p:spPr>
          <a:xfrm>
            <a:off x="2726660" y="2744639"/>
            <a:ext cx="1145804" cy="369332"/>
          </a:xfrm>
          <a:prstGeom prst="rect">
            <a:avLst/>
          </a:prstGeom>
          <a:noFill/>
        </p:spPr>
        <p:txBody>
          <a:bodyPr wrap="square" rtlCol="0">
            <a:spAutoFit/>
          </a:bodyPr>
          <a:lstStyle/>
          <a:p>
            <a:r>
              <a:rPr lang="en-US" dirty="0"/>
              <a:t>Used By</a:t>
            </a:r>
          </a:p>
        </p:txBody>
      </p:sp>
      <p:sp>
        <p:nvSpPr>
          <p:cNvPr id="38" name="TextBox 37">
            <a:extLst>
              <a:ext uri="{FF2B5EF4-FFF2-40B4-BE49-F238E27FC236}">
                <a16:creationId xmlns:a16="http://schemas.microsoft.com/office/drawing/2014/main" id="{7D8529B5-9A0C-5B44-AA53-C38A1420D75B}"/>
              </a:ext>
            </a:extLst>
          </p:cNvPr>
          <p:cNvSpPr txBox="1"/>
          <p:nvPr/>
        </p:nvSpPr>
        <p:spPr>
          <a:xfrm>
            <a:off x="9115927" y="3125818"/>
            <a:ext cx="1145804" cy="369332"/>
          </a:xfrm>
          <a:prstGeom prst="rect">
            <a:avLst/>
          </a:prstGeom>
          <a:noFill/>
        </p:spPr>
        <p:txBody>
          <a:bodyPr wrap="square" rtlCol="0">
            <a:spAutoFit/>
          </a:bodyPr>
          <a:lstStyle/>
          <a:p>
            <a:r>
              <a:rPr lang="en-US" dirty="0"/>
              <a:t>Used By</a:t>
            </a:r>
          </a:p>
        </p:txBody>
      </p:sp>
      <p:sp>
        <p:nvSpPr>
          <p:cNvPr id="39" name="TextBox 38">
            <a:extLst>
              <a:ext uri="{FF2B5EF4-FFF2-40B4-BE49-F238E27FC236}">
                <a16:creationId xmlns:a16="http://schemas.microsoft.com/office/drawing/2014/main" id="{A62ED7F3-9E78-7D43-A987-40C8BB730370}"/>
              </a:ext>
            </a:extLst>
          </p:cNvPr>
          <p:cNvSpPr txBox="1"/>
          <p:nvPr/>
        </p:nvSpPr>
        <p:spPr>
          <a:xfrm>
            <a:off x="7269234" y="1395299"/>
            <a:ext cx="1145804" cy="369332"/>
          </a:xfrm>
          <a:prstGeom prst="rect">
            <a:avLst/>
          </a:prstGeom>
          <a:noFill/>
        </p:spPr>
        <p:txBody>
          <a:bodyPr wrap="square" rtlCol="0">
            <a:spAutoFit/>
          </a:bodyPr>
          <a:lstStyle/>
          <a:p>
            <a:r>
              <a:rPr lang="en-US" dirty="0"/>
              <a:t>Influences</a:t>
            </a:r>
          </a:p>
        </p:txBody>
      </p:sp>
      <p:sp>
        <p:nvSpPr>
          <p:cNvPr id="40" name="TextBox 39">
            <a:extLst>
              <a:ext uri="{FF2B5EF4-FFF2-40B4-BE49-F238E27FC236}">
                <a16:creationId xmlns:a16="http://schemas.microsoft.com/office/drawing/2014/main" id="{7506FB34-03DD-1B48-8CBB-F75D5D0205D3}"/>
              </a:ext>
            </a:extLst>
          </p:cNvPr>
          <p:cNvSpPr txBox="1"/>
          <p:nvPr/>
        </p:nvSpPr>
        <p:spPr>
          <a:xfrm>
            <a:off x="6277077" y="2647479"/>
            <a:ext cx="1145804" cy="369332"/>
          </a:xfrm>
          <a:prstGeom prst="rect">
            <a:avLst/>
          </a:prstGeom>
          <a:noFill/>
        </p:spPr>
        <p:txBody>
          <a:bodyPr wrap="square" rtlCol="0">
            <a:spAutoFit/>
          </a:bodyPr>
          <a:lstStyle/>
          <a:p>
            <a:r>
              <a:rPr lang="en-US" dirty="0"/>
              <a:t>Influences</a:t>
            </a:r>
          </a:p>
        </p:txBody>
      </p:sp>
    </p:spTree>
    <p:extLst>
      <p:ext uri="{BB962C8B-B14F-4D97-AF65-F5344CB8AC3E}">
        <p14:creationId xmlns:p14="http://schemas.microsoft.com/office/powerpoint/2010/main" val="48034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endParaRPr lang="en-US" dirty="0">
              <a:solidFill>
                <a:srgbClr val="1B1B1B"/>
              </a:solidFill>
              <a:latin typeface="Source Sans Pro Web"/>
              <a:cs typeface="Calibri" panose="020F0502020204030204"/>
            </a:endParaRPr>
          </a:p>
        </p:txBody>
      </p:sp>
      <p:pic>
        <p:nvPicPr>
          <p:cNvPr id="5" name="Google Shape;327;p3">
            <a:extLst>
              <a:ext uri="{FF2B5EF4-FFF2-40B4-BE49-F238E27FC236}">
                <a16:creationId xmlns:a16="http://schemas.microsoft.com/office/drawing/2014/main" id="{A7FDCAFF-C2D0-2148-AC36-A1D7D229065C}"/>
              </a:ext>
            </a:extLst>
          </p:cNvPr>
          <p:cNvPicPr preferRelativeResize="0"/>
          <p:nvPr/>
        </p:nvPicPr>
        <p:blipFill>
          <a:blip r:embed="rId6">
            <a:alphaModFix/>
          </a:blip>
          <a:stretch>
            <a:fillRect/>
          </a:stretch>
        </p:blipFill>
        <p:spPr>
          <a:xfrm>
            <a:off x="6867894" y="141874"/>
            <a:ext cx="2558327" cy="1023331"/>
          </a:xfrm>
          <a:prstGeom prst="rect">
            <a:avLst/>
          </a:prstGeom>
          <a:noFill/>
          <a:ln>
            <a:noFill/>
          </a:ln>
        </p:spPr>
      </p:pic>
      <p:pic>
        <p:nvPicPr>
          <p:cNvPr id="6" name="Google Shape;333;p3" descr="A picture containing food, drawing&#10;&#10;Description automatically generated">
            <a:extLst>
              <a:ext uri="{FF2B5EF4-FFF2-40B4-BE49-F238E27FC236}">
                <a16:creationId xmlns:a16="http://schemas.microsoft.com/office/drawing/2014/main" id="{AEA1F318-2323-5947-A299-E1249F34EFFB}"/>
              </a:ext>
            </a:extLst>
          </p:cNvPr>
          <p:cNvPicPr preferRelativeResize="0"/>
          <p:nvPr/>
        </p:nvPicPr>
        <p:blipFill rotWithShape="1">
          <a:blip r:embed="rId7">
            <a:alphaModFix/>
          </a:blip>
          <a:srcRect/>
          <a:stretch/>
        </p:blipFill>
        <p:spPr>
          <a:xfrm>
            <a:off x="9461918" y="197214"/>
            <a:ext cx="2567657" cy="912650"/>
          </a:xfrm>
          <a:prstGeom prst="rect">
            <a:avLst/>
          </a:prstGeom>
          <a:noFill/>
          <a:ln>
            <a:noFill/>
          </a:ln>
        </p:spPr>
      </p:pic>
    </p:spTree>
    <p:extLst>
      <p:ext uri="{BB962C8B-B14F-4D97-AF65-F5344CB8AC3E}">
        <p14:creationId xmlns:p14="http://schemas.microsoft.com/office/powerpoint/2010/main" val="196451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8EA42-1E72-8447-97C5-DF03BF055EFC}"/>
              </a:ext>
            </a:extLst>
          </p:cNvPr>
          <p:cNvSpPr>
            <a:spLocks noGrp="1"/>
          </p:cNvSpPr>
          <p:nvPr>
            <p:ph type="title"/>
          </p:nvPr>
        </p:nvSpPr>
        <p:spPr/>
        <p:txBody>
          <a:bodyPr/>
          <a:lstStyle/>
          <a:p>
            <a:r>
              <a:rPr lang="en-US" dirty="0"/>
              <a:t>How to contribute to geoconnex.us and the NLDI</a:t>
            </a:r>
          </a:p>
        </p:txBody>
      </p:sp>
      <p:sp>
        <p:nvSpPr>
          <p:cNvPr id="3" name="Content Placeholder 2">
            <a:extLst>
              <a:ext uri="{FF2B5EF4-FFF2-40B4-BE49-F238E27FC236}">
                <a16:creationId xmlns:a16="http://schemas.microsoft.com/office/drawing/2014/main" id="{1A9C1AC7-22FF-4542-9291-FA616B622FB3}"/>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Hydro-address your location data (see Mike Tinker’s presentation)</a:t>
            </a:r>
          </a:p>
          <a:p>
            <a:pPr marL="514350" indent="-514350">
              <a:buFont typeface="+mj-lt"/>
              <a:buAutoNum type="arabicPeriod"/>
            </a:pPr>
            <a:endParaRPr lang="en-US" dirty="0"/>
          </a:p>
          <a:p>
            <a:pPr marL="457200" lvl="1" indent="0">
              <a:buNone/>
            </a:pPr>
            <a:r>
              <a:rPr lang="en-US" sz="2800" i="1" dirty="0">
                <a:solidFill>
                  <a:schemeClr val="accent1">
                    <a:lumMod val="75000"/>
                  </a:schemeClr>
                </a:solidFill>
              </a:rPr>
              <a:t>geoconnex steps</a:t>
            </a:r>
          </a:p>
          <a:p>
            <a:pPr marL="514350" indent="-514350">
              <a:buFont typeface="+mj-lt"/>
              <a:buAutoNum type="arabicPeriod"/>
            </a:pPr>
            <a:r>
              <a:rPr lang="en-US" dirty="0">
                <a:solidFill>
                  <a:schemeClr val="accent1">
                    <a:lumMod val="75000"/>
                  </a:schemeClr>
                </a:solidFill>
              </a:rPr>
              <a:t>Publish feature-level landing content with embedded JSON-LD and persistent identifiers</a:t>
            </a:r>
          </a:p>
          <a:p>
            <a:pPr marL="514350" indent="-514350">
              <a:buFont typeface="+mj-lt"/>
              <a:buAutoNum type="arabicPeriod"/>
            </a:pPr>
            <a:r>
              <a:rPr lang="en-US" dirty="0">
                <a:solidFill>
                  <a:schemeClr val="accent1">
                    <a:lumMod val="75000"/>
                  </a:schemeClr>
                </a:solidFill>
              </a:rPr>
              <a:t>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endParaRPr lang="en-US" dirty="0">
              <a:solidFill>
                <a:schemeClr val="accent1">
                  <a:lumMod val="75000"/>
                </a:schemeClr>
              </a:solidFill>
            </a:endParaRPr>
          </a:p>
          <a:p>
            <a:pPr marL="514350" indent="-514350">
              <a:buFont typeface="+mj-lt"/>
              <a:buAutoNum type="arabicPeriod"/>
            </a:pPr>
            <a:endParaRPr lang="en-US" dirty="0">
              <a:solidFill>
                <a:schemeClr val="accent1">
                  <a:lumMod val="75000"/>
                </a:schemeClr>
              </a:solidFill>
            </a:endParaRPr>
          </a:p>
          <a:p>
            <a:pPr marL="0" indent="0">
              <a:buNone/>
            </a:pPr>
            <a:r>
              <a:rPr lang="en-US" i="1" dirty="0">
                <a:solidFill>
                  <a:schemeClr val="accent1">
                    <a:lumMod val="75000"/>
                  </a:schemeClr>
                </a:solidFill>
              </a:rPr>
              <a:t>      </a:t>
            </a:r>
            <a:r>
              <a:rPr lang="en-US" i="1" dirty="0">
                <a:solidFill>
                  <a:srgbClr val="7030A0"/>
                </a:solidFill>
              </a:rPr>
              <a:t>NLDI Steps</a:t>
            </a:r>
            <a:endParaRPr lang="en-US" i="1" dirty="0">
              <a:solidFill>
                <a:schemeClr val="accent1">
                  <a:lumMod val="75000"/>
                </a:schemeClr>
              </a:solidFill>
            </a:endParaRPr>
          </a:p>
          <a:p>
            <a:pPr marL="514350" indent="-514350">
              <a:buFont typeface="+mj-lt"/>
              <a:buAutoNum type="arabicPeriod" startAt="4"/>
            </a:pPr>
            <a:r>
              <a:rPr lang="en-US" dirty="0">
                <a:solidFill>
                  <a:srgbClr val="7030A0"/>
                </a:solidFill>
              </a:rPr>
              <a:t>Publish a geojson file with your hydro-addressed location data (can be same as step 2)</a:t>
            </a:r>
          </a:p>
          <a:p>
            <a:pPr marL="514350" indent="-514350">
              <a:buFont typeface="+mj-lt"/>
              <a:buAutoNum type="arabicPeriod" startAt="4"/>
            </a:pPr>
            <a:r>
              <a:rPr lang="en-US" dirty="0">
                <a:solidFill>
                  <a:srgbClr val="7030A0"/>
                </a:solidFill>
              </a:rPr>
              <a:t>Register your geojson file with the NLDI repository</a:t>
            </a:r>
          </a:p>
          <a:p>
            <a:pPr marL="514350" indent="-514350">
              <a:buFont typeface="+mj-lt"/>
              <a:buAutoNum type="arabicPeriod" startAt="4"/>
            </a:pPr>
            <a:endParaRPr lang="en-US" dirty="0"/>
          </a:p>
        </p:txBody>
      </p:sp>
    </p:spTree>
    <p:extLst>
      <p:ext uri="{BB962C8B-B14F-4D97-AF65-F5344CB8AC3E}">
        <p14:creationId xmlns:p14="http://schemas.microsoft.com/office/powerpoint/2010/main" val="18902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7FA-EEE3-3748-93EA-ABF8ECBFAD94}"/>
              </a:ext>
            </a:extLst>
          </p:cNvPr>
          <p:cNvSpPr>
            <a:spLocks noGrp="1"/>
          </p:cNvSpPr>
          <p:nvPr>
            <p:ph type="title"/>
          </p:nvPr>
        </p:nvSpPr>
        <p:spPr/>
        <p:txBody>
          <a:bodyPr/>
          <a:lstStyle/>
          <a:p>
            <a:r>
              <a:rPr lang="en-US" dirty="0"/>
              <a:t>1. Hydro Address your data</a:t>
            </a:r>
          </a:p>
        </p:txBody>
      </p:sp>
      <p:sp>
        <p:nvSpPr>
          <p:cNvPr id="3" name="Content Placeholder 2">
            <a:extLst>
              <a:ext uri="{FF2B5EF4-FFF2-40B4-BE49-F238E27FC236}">
                <a16:creationId xmlns:a16="http://schemas.microsoft.com/office/drawing/2014/main" id="{F17E570D-7E4F-4049-8952-E736EF16049F}"/>
              </a:ext>
            </a:extLst>
          </p:cNvPr>
          <p:cNvSpPr>
            <a:spLocks noGrp="1"/>
          </p:cNvSpPr>
          <p:nvPr>
            <p:ph idx="1"/>
          </p:nvPr>
        </p:nvSpPr>
        <p:spPr/>
        <p:txBody>
          <a:bodyPr/>
          <a:lstStyle/>
          <a:p>
            <a:pPr marL="514350" indent="-514350">
              <a:buAutoNum type="arabicPeriod"/>
            </a:pPr>
            <a:r>
              <a:rPr lang="en-US" dirty="0"/>
              <a:t>Use </a:t>
            </a:r>
            <a:r>
              <a:rPr lang="en-US" dirty="0" err="1"/>
              <a:t>HydroAdd</a:t>
            </a:r>
            <a:r>
              <a:rPr lang="en-US" dirty="0"/>
              <a:t> to add NHD </a:t>
            </a:r>
            <a:r>
              <a:rPr lang="en-US" dirty="0" err="1"/>
              <a:t>Reachcodes</a:t>
            </a:r>
            <a:r>
              <a:rPr lang="en-US" dirty="0"/>
              <a:t> and Measures to your locations</a:t>
            </a:r>
          </a:p>
          <a:p>
            <a:pPr marL="0" indent="0">
              <a:buNone/>
            </a:pPr>
            <a:endParaRPr lang="en-US" dirty="0"/>
          </a:p>
          <a:p>
            <a:pPr marL="0" indent="0">
              <a:buNone/>
            </a:pPr>
            <a:r>
              <a:rPr lang="en-US" dirty="0"/>
              <a:t>Example: </a:t>
            </a:r>
            <a:r>
              <a:rPr lang="en-US" dirty="0">
                <a:hlinkClick r:id="rId2"/>
              </a:rPr>
              <a:t>https://github.com/internetofwater/gwtc2022-workshop/blob/main/landing_pages/data/data.csv</a:t>
            </a:r>
            <a:r>
              <a:rPr lang="en-US" dirty="0"/>
              <a:t> </a:t>
            </a:r>
          </a:p>
        </p:txBody>
      </p:sp>
      <p:pic>
        <p:nvPicPr>
          <p:cNvPr id="4" name="Picture 3">
            <a:extLst>
              <a:ext uri="{FF2B5EF4-FFF2-40B4-BE49-F238E27FC236}">
                <a16:creationId xmlns:a16="http://schemas.microsoft.com/office/drawing/2014/main" id="{1A94A826-E674-1843-8170-7278857617B3}"/>
              </a:ext>
            </a:extLst>
          </p:cNvPr>
          <p:cNvPicPr>
            <a:picLocks noChangeAspect="1"/>
          </p:cNvPicPr>
          <p:nvPr/>
        </p:nvPicPr>
        <p:blipFill>
          <a:blip r:embed="rId3"/>
          <a:stretch>
            <a:fillRect/>
          </a:stretch>
        </p:blipFill>
        <p:spPr>
          <a:xfrm>
            <a:off x="0" y="4073139"/>
            <a:ext cx="36125904" cy="2921001"/>
          </a:xfrm>
          <a:prstGeom prst="rect">
            <a:avLst/>
          </a:prstGeom>
        </p:spPr>
      </p:pic>
    </p:spTree>
    <p:extLst>
      <p:ext uri="{BB962C8B-B14F-4D97-AF65-F5344CB8AC3E}">
        <p14:creationId xmlns:p14="http://schemas.microsoft.com/office/powerpoint/2010/main" val="421282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p:txBody>
          <a:bodyPr/>
          <a:lstStyle/>
          <a:p>
            <a:pPr marL="514350" indent="-514350">
              <a:buAutoNum type="arabicPeriod"/>
            </a:pPr>
            <a:r>
              <a:rPr lang="en-US" dirty="0"/>
              <a:t>Create a persistent identification scheme:</a:t>
            </a:r>
          </a:p>
          <a:p>
            <a:pPr marL="0" indent="0">
              <a:buNone/>
            </a:pPr>
            <a:r>
              <a:rPr lang="en-US" dirty="0">
                <a:hlinkClick r:id="rId3"/>
              </a:rPr>
              <a:t>https://geoconnex.us/</a:t>
            </a:r>
            <a:r>
              <a:rPr lang="en-US" dirty="0"/>
              <a:t>my-org/</a:t>
            </a:r>
            <a:r>
              <a:rPr lang="en-US" dirty="0">
                <a:solidFill>
                  <a:srgbClr val="7030A0"/>
                </a:solidFill>
              </a:rPr>
              <a:t>topic/.../hierarchy/12345</a:t>
            </a:r>
            <a:r>
              <a:rPr lang="en-US" dirty="0"/>
              <a:t> </a:t>
            </a:r>
          </a:p>
          <a:p>
            <a:pPr marL="0" indent="0">
              <a:buNone/>
            </a:pPr>
            <a:endParaRPr lang="en-US" dirty="0"/>
          </a:p>
          <a:p>
            <a:pPr marL="0" indent="0">
              <a:buNone/>
            </a:pPr>
            <a:endParaRPr lang="en-US" dirty="0"/>
          </a:p>
          <a:p>
            <a:pPr marL="0" indent="0">
              <a:buNone/>
            </a:pPr>
            <a:r>
              <a:rPr lang="en-US" dirty="0"/>
              <a:t>Examples:</a:t>
            </a:r>
          </a:p>
          <a:p>
            <a:pPr marL="0" indent="0">
              <a:buNone/>
            </a:pPr>
            <a:r>
              <a:rPr lang="en-US" dirty="0">
                <a:solidFill>
                  <a:srgbClr val="0563C1"/>
                </a:solidFill>
                <a:hlinkClick r:id="rId4">
                  <a:extLst>
                    <a:ext uri="{A12FA001-AC4F-418D-AE19-62706E023703}">
                      <ahyp:hlinkClr xmlns:ahyp="http://schemas.microsoft.com/office/drawing/2018/hyperlinkcolor" val="tx"/>
                    </a:ext>
                  </a:extLst>
                </a:hlinkClick>
              </a:rPr>
              <a:t>https://geoconnex.us/</a:t>
            </a:r>
            <a:r>
              <a:rPr lang="en-US" dirty="0">
                <a:hlinkClick r:id="rId4">
                  <a:extLst>
                    <a:ext uri="{A12FA001-AC4F-418D-AE19-62706E023703}">
                      <ahyp:hlinkClr xmlns:ahyp="http://schemas.microsoft.com/office/drawing/2018/hyperlinkcolor" val="tx"/>
                    </a:ext>
                  </a:extLst>
                </a:hlinkClick>
              </a:rPr>
              <a:t>usgs/</a:t>
            </a:r>
            <a:r>
              <a:rPr lang="en-US" dirty="0">
                <a:solidFill>
                  <a:srgbClr val="7030A0"/>
                </a:solidFill>
                <a:hlinkClick r:id="rId4">
                  <a:extLst>
                    <a:ext uri="{A12FA001-AC4F-418D-AE19-62706E023703}">
                      <ahyp:hlinkClr xmlns:ahyp="http://schemas.microsoft.com/office/drawing/2018/hyperlinkcolor" val="tx"/>
                    </a:ext>
                  </a:extLst>
                </a:hlinkClick>
              </a:rPr>
              <a:t>monitoring-location/08332622</a:t>
            </a:r>
            <a:r>
              <a:rPr lang="en-US" dirty="0">
                <a:solidFill>
                  <a:srgbClr val="7030A0"/>
                </a:solidFill>
              </a:rPr>
              <a:t> </a:t>
            </a:r>
          </a:p>
          <a:p>
            <a:pPr marL="0" indent="0">
              <a:buNone/>
            </a:pPr>
            <a:r>
              <a:rPr lang="en-US" dirty="0">
                <a:solidFill>
                  <a:srgbClr val="0563C1"/>
                </a:solidFill>
                <a:hlinkClick r:id="rId5">
                  <a:extLst>
                    <a:ext uri="{A12FA001-AC4F-418D-AE19-62706E023703}">
                      <ahyp:hlinkClr xmlns:ahyp="http://schemas.microsoft.com/office/drawing/2018/hyperlinkcolor" val="tx"/>
                    </a:ext>
                  </a:extLst>
                </a:hlinkClick>
              </a:rPr>
              <a:t>https://geoconnex.us/</a:t>
            </a:r>
            <a:r>
              <a:rPr lang="en-US" dirty="0">
                <a:hlinkClick r:id="rId5">
                  <a:extLst>
                    <a:ext uri="{A12FA001-AC4F-418D-AE19-62706E023703}">
                      <ahyp:hlinkClr xmlns:ahyp="http://schemas.microsoft.com/office/drawing/2018/hyperlinkcolor" val="tx"/>
                    </a:ext>
                  </a:extLst>
                </a:hlinkClick>
              </a:rPr>
              <a:t>epa/</a:t>
            </a:r>
            <a:r>
              <a:rPr lang="en-US" dirty="0">
                <a:solidFill>
                  <a:srgbClr val="7030A0"/>
                </a:solidFill>
                <a:hlinkClick r:id="rId5">
                  <a:extLst>
                    <a:ext uri="{A12FA001-AC4F-418D-AE19-62706E023703}">
                      <ahyp:hlinkClr xmlns:ahyp="http://schemas.microsoft.com/office/drawing/2018/hyperlinkcolor" val="tx"/>
                    </a:ext>
                  </a:extLst>
                </a:hlinkClick>
              </a:rPr>
              <a:t>hmw/030300020607</a:t>
            </a:r>
            <a:r>
              <a:rPr lang="en-US" dirty="0">
                <a:solidFill>
                  <a:srgbClr val="7030A0"/>
                </a:solidFill>
              </a:rPr>
              <a:t> </a:t>
            </a:r>
          </a:p>
        </p:txBody>
      </p:sp>
      <p:sp>
        <p:nvSpPr>
          <p:cNvPr id="4" name="Left Brace 3">
            <a:extLst>
              <a:ext uri="{FF2B5EF4-FFF2-40B4-BE49-F238E27FC236}">
                <a16:creationId xmlns:a16="http://schemas.microsoft.com/office/drawing/2014/main" id="{C0BDC99A-3A05-C04A-B1B5-85F41AB7216B}"/>
              </a:ext>
            </a:extLst>
          </p:cNvPr>
          <p:cNvSpPr/>
          <p:nvPr/>
        </p:nvSpPr>
        <p:spPr>
          <a:xfrm rot="16200000">
            <a:off x="2217010" y="1426179"/>
            <a:ext cx="481913" cy="3239528"/>
          </a:xfrm>
          <a:prstGeom prst="leftBrace">
            <a:avLst/>
          </a:prstGeom>
          <a:ln w="603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70884C5-06CD-2446-A630-5BDB354AEA63}"/>
              </a:ext>
            </a:extLst>
          </p:cNvPr>
          <p:cNvSpPr/>
          <p:nvPr/>
        </p:nvSpPr>
        <p:spPr>
          <a:xfrm rot="16200000">
            <a:off x="4374294" y="2508426"/>
            <a:ext cx="481913" cy="1075035"/>
          </a:xfrm>
          <a:prstGeom prst="leftBrace">
            <a:avLst/>
          </a:prstGeom>
          <a:ln w="603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F7C3E1D5-16F9-E74D-8BC4-35FD9370279A}"/>
              </a:ext>
            </a:extLst>
          </p:cNvPr>
          <p:cNvSpPr/>
          <p:nvPr/>
        </p:nvSpPr>
        <p:spPr>
          <a:xfrm rot="16200000">
            <a:off x="6814752" y="1143002"/>
            <a:ext cx="481913" cy="3805881"/>
          </a:xfrm>
          <a:prstGeom prst="leftBrace">
            <a:avLst/>
          </a:prstGeom>
          <a:ln w="603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0430C436-143C-7F47-99FB-C06AA52626C7}"/>
              </a:ext>
            </a:extLst>
          </p:cNvPr>
          <p:cNvSpPr txBox="1"/>
          <p:nvPr/>
        </p:nvSpPr>
        <p:spPr>
          <a:xfrm>
            <a:off x="2125368" y="3286899"/>
            <a:ext cx="1260389" cy="369332"/>
          </a:xfrm>
          <a:prstGeom prst="rect">
            <a:avLst/>
          </a:prstGeom>
          <a:noFill/>
        </p:spPr>
        <p:txBody>
          <a:bodyPr wrap="square" rtlCol="0">
            <a:spAutoFit/>
          </a:bodyPr>
          <a:lstStyle/>
          <a:p>
            <a:r>
              <a:rPr lang="en-US"/>
              <a:t>stem</a:t>
            </a:r>
          </a:p>
        </p:txBody>
      </p:sp>
      <p:sp>
        <p:nvSpPr>
          <p:cNvPr id="8" name="TextBox 7">
            <a:extLst>
              <a:ext uri="{FF2B5EF4-FFF2-40B4-BE49-F238E27FC236}">
                <a16:creationId xmlns:a16="http://schemas.microsoft.com/office/drawing/2014/main" id="{344D34F0-9BCF-C946-AE06-054B0BAD0731}"/>
              </a:ext>
            </a:extLst>
          </p:cNvPr>
          <p:cNvSpPr txBox="1"/>
          <p:nvPr/>
        </p:nvSpPr>
        <p:spPr>
          <a:xfrm>
            <a:off x="3985055" y="3286899"/>
            <a:ext cx="1260389" cy="369332"/>
          </a:xfrm>
          <a:prstGeom prst="rect">
            <a:avLst/>
          </a:prstGeom>
          <a:noFill/>
        </p:spPr>
        <p:txBody>
          <a:bodyPr wrap="square" rtlCol="0">
            <a:spAutoFit/>
          </a:bodyPr>
          <a:lstStyle/>
          <a:p>
            <a:r>
              <a:rPr lang="en-US"/>
              <a:t>namespace</a:t>
            </a:r>
          </a:p>
        </p:txBody>
      </p:sp>
      <p:sp>
        <p:nvSpPr>
          <p:cNvPr id="9" name="TextBox 8">
            <a:extLst>
              <a:ext uri="{FF2B5EF4-FFF2-40B4-BE49-F238E27FC236}">
                <a16:creationId xmlns:a16="http://schemas.microsoft.com/office/drawing/2014/main" id="{43116882-0C78-1240-8105-8951332B9FA4}"/>
              </a:ext>
            </a:extLst>
          </p:cNvPr>
          <p:cNvSpPr txBox="1"/>
          <p:nvPr/>
        </p:nvSpPr>
        <p:spPr>
          <a:xfrm>
            <a:off x="6946558" y="3286899"/>
            <a:ext cx="1260389" cy="369332"/>
          </a:xfrm>
          <a:prstGeom prst="rect">
            <a:avLst/>
          </a:prstGeom>
          <a:noFill/>
        </p:spPr>
        <p:txBody>
          <a:bodyPr wrap="square" rtlCol="0">
            <a:spAutoFit/>
          </a:bodyPr>
          <a:lstStyle/>
          <a:p>
            <a:r>
              <a:rPr lang="en-US" dirty="0"/>
              <a:t>id</a:t>
            </a:r>
          </a:p>
        </p:txBody>
      </p:sp>
    </p:spTree>
    <p:extLst>
      <p:ext uri="{BB962C8B-B14F-4D97-AF65-F5344CB8AC3E}">
        <p14:creationId xmlns:p14="http://schemas.microsoft.com/office/powerpoint/2010/main" val="719496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79F93-69D2-6C40-A8CA-5567A4AC4108}"/>
              </a:ext>
            </a:extLst>
          </p:cNvPr>
          <p:cNvSpPr>
            <a:spLocks noGrp="1"/>
          </p:cNvSpPr>
          <p:nvPr>
            <p:ph type="title"/>
          </p:nvPr>
        </p:nvSpPr>
        <p:spPr/>
        <p:txBody>
          <a:bodyPr>
            <a:normAutofit fontScale="90000"/>
          </a:bodyPr>
          <a:lstStyle/>
          <a:p>
            <a:r>
              <a:rPr lang="en-US" dirty="0"/>
              <a:t>2.</a:t>
            </a:r>
            <a:r>
              <a:rPr lang="en-US" dirty="0">
                <a:solidFill>
                  <a:schemeClr val="accent1">
                    <a:lumMod val="75000"/>
                  </a:schemeClr>
                </a:solidFill>
              </a:rPr>
              <a:t> Publish feature-level landing content with embedded JSON-LD and persistent identifiers</a:t>
            </a:r>
            <a:br>
              <a:rPr lang="en-US" dirty="0">
                <a:solidFill>
                  <a:schemeClr val="accent1">
                    <a:lumMod val="75000"/>
                  </a:schemeClr>
                </a:solidFill>
              </a:rPr>
            </a:br>
            <a:r>
              <a:rPr lang="en-US" dirty="0"/>
              <a:t> </a:t>
            </a:r>
          </a:p>
        </p:txBody>
      </p:sp>
      <p:sp>
        <p:nvSpPr>
          <p:cNvPr id="3" name="Content Placeholder 2">
            <a:extLst>
              <a:ext uri="{FF2B5EF4-FFF2-40B4-BE49-F238E27FC236}">
                <a16:creationId xmlns:a16="http://schemas.microsoft.com/office/drawing/2014/main" id="{057CDF3C-F352-CE4D-9D66-ABEAAE9EE39F}"/>
              </a:ext>
            </a:extLst>
          </p:cNvPr>
          <p:cNvSpPr>
            <a:spLocks noGrp="1"/>
          </p:cNvSpPr>
          <p:nvPr>
            <p:ph idx="1"/>
          </p:nvPr>
        </p:nvSpPr>
        <p:spPr>
          <a:xfrm>
            <a:off x="897922" y="1887409"/>
            <a:ext cx="10515600" cy="4351338"/>
          </a:xfrm>
        </p:spPr>
        <p:txBody>
          <a:bodyPr/>
          <a:lstStyle/>
          <a:p>
            <a:pPr marL="0" indent="0">
              <a:buNone/>
            </a:pPr>
            <a:r>
              <a:rPr lang="en-US"/>
              <a:t>2. Add the persistent identifiers to your data</a:t>
            </a:r>
          </a:p>
          <a:p>
            <a:pPr marL="0" indent="0">
              <a:buNone/>
            </a:pPr>
            <a:r>
              <a:rPr lang="en-US"/>
              <a:t>Example: </a:t>
            </a:r>
            <a:r>
              <a:rPr lang="en-US">
                <a:hlinkClick r:id="rId3"/>
              </a:rPr>
              <a:t>https://github.com/internetofwater/gwtc2022-workshop/blob/main/landing_pages/data/data.csv</a:t>
            </a:r>
            <a:r>
              <a:rPr lang="en-US"/>
              <a:t> </a:t>
            </a:r>
          </a:p>
          <a:p>
            <a:pPr marL="0" indent="0">
              <a:buNone/>
            </a:pPr>
            <a:endParaRPr lang="en-US">
              <a:solidFill>
                <a:srgbClr val="7030A0"/>
              </a:solidFill>
            </a:endParaRPr>
          </a:p>
          <a:p>
            <a:pPr marL="0" indent="0">
              <a:buNone/>
            </a:pPr>
            <a:endParaRPr lang="en-US">
              <a:solidFill>
                <a:srgbClr val="7030A0"/>
              </a:solidFill>
            </a:endParaRPr>
          </a:p>
        </p:txBody>
      </p:sp>
      <p:pic>
        <p:nvPicPr>
          <p:cNvPr id="13" name="Picture 12">
            <a:extLst>
              <a:ext uri="{FF2B5EF4-FFF2-40B4-BE49-F238E27FC236}">
                <a16:creationId xmlns:a16="http://schemas.microsoft.com/office/drawing/2014/main" id="{D92BB75D-9C2A-0643-9927-723B0B603A7D}"/>
              </a:ext>
            </a:extLst>
          </p:cNvPr>
          <p:cNvPicPr>
            <a:picLocks noChangeAspect="1"/>
          </p:cNvPicPr>
          <p:nvPr/>
        </p:nvPicPr>
        <p:blipFill>
          <a:blip r:embed="rId4"/>
          <a:stretch>
            <a:fillRect/>
          </a:stretch>
        </p:blipFill>
        <p:spPr>
          <a:xfrm>
            <a:off x="200967" y="3555957"/>
            <a:ext cx="11487209" cy="3090562"/>
          </a:xfrm>
          <a:prstGeom prst="rect">
            <a:avLst/>
          </a:prstGeom>
        </p:spPr>
      </p:pic>
    </p:spTree>
    <p:extLst>
      <p:ext uri="{BB962C8B-B14F-4D97-AF65-F5344CB8AC3E}">
        <p14:creationId xmlns:p14="http://schemas.microsoft.com/office/powerpoint/2010/main" val="414943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9D8C-737B-7C4B-AB7F-724BF4E0CCF3}"/>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4BAA3901-C2F3-6044-82CE-D82960C9FC6E}"/>
              </a:ext>
            </a:extLst>
          </p:cNvPr>
          <p:cNvSpPr>
            <a:spLocks noGrp="1"/>
          </p:cNvSpPr>
          <p:nvPr>
            <p:ph idx="1"/>
          </p:nvPr>
        </p:nvSpPr>
        <p:spPr>
          <a:xfrm>
            <a:off x="0" y="1825625"/>
            <a:ext cx="12192000" cy="4351338"/>
          </a:xfrm>
        </p:spPr>
        <p:txBody>
          <a:bodyPr>
            <a:normAutofit fontScale="92500" lnSpcReduction="20000"/>
          </a:bodyPr>
          <a:lstStyle/>
          <a:p>
            <a:pPr marL="0" indent="0">
              <a:buNone/>
            </a:pPr>
            <a:r>
              <a:rPr lang="en-US" dirty="0"/>
              <a:t>3. Publish your data so that each spatial feature has a website with:</a:t>
            </a:r>
          </a:p>
          <a:p>
            <a:pPr marL="0" indent="0">
              <a:buNone/>
            </a:pPr>
            <a:r>
              <a:rPr lang="en-US" dirty="0"/>
              <a:t>	a. It’s own URL</a:t>
            </a:r>
          </a:p>
          <a:p>
            <a:pPr marL="0" indent="0">
              <a:buNone/>
            </a:pPr>
            <a:r>
              <a:rPr lang="en-US" dirty="0"/>
              <a:t>	b. A human-readable HTML version</a:t>
            </a:r>
          </a:p>
          <a:p>
            <a:pPr marL="0" indent="0">
              <a:buNone/>
            </a:pPr>
            <a:r>
              <a:rPr lang="en-US" dirty="0"/>
              <a:t>	c. metadata formatted as JSON-LD</a:t>
            </a:r>
          </a:p>
          <a:p>
            <a:pPr marL="0" indent="0">
              <a:buNone/>
            </a:pPr>
            <a:r>
              <a:rPr lang="en-US" dirty="0"/>
              <a:t>		</a:t>
            </a:r>
            <a:r>
              <a:rPr lang="en-US" b="1" dirty="0"/>
              <a:t>standardized vocabularies </a:t>
            </a:r>
            <a:r>
              <a:rPr lang="en-US" dirty="0"/>
              <a:t>for interoperability with other data</a:t>
            </a:r>
          </a:p>
          <a:p>
            <a:pPr marL="0" indent="0">
              <a:buNone/>
            </a:pPr>
            <a:r>
              <a:rPr lang="en-US" dirty="0"/>
              <a:t>		</a:t>
            </a:r>
            <a:r>
              <a:rPr lang="en-US" b="1" dirty="0"/>
              <a:t>links</a:t>
            </a:r>
            <a:r>
              <a:rPr lang="en-US" dirty="0"/>
              <a:t> to common features (like NHD, states/counties/census tracts, etc.)</a:t>
            </a:r>
          </a:p>
          <a:p>
            <a:pPr marL="0" indent="0">
              <a:buNone/>
            </a:pPr>
            <a:endParaRPr lang="en-US" dirty="0"/>
          </a:p>
          <a:p>
            <a:pPr marL="0" indent="0">
              <a:buNone/>
            </a:pPr>
            <a:r>
              <a:rPr lang="en-US" dirty="0"/>
              <a:t>Example: </a:t>
            </a:r>
          </a:p>
          <a:p>
            <a:pPr marL="0" indent="0">
              <a:buNone/>
            </a:pPr>
            <a:r>
              <a:rPr lang="en-US" dirty="0">
                <a:hlinkClick r:id="rId3"/>
              </a:rPr>
              <a:t>https://www.arcgis.com/home/webmap/viewer.html?url=https://services5.arcgis.com/9b85MAhVnAUWydgW/ArcGIS/rest/services/gwtc_2022_demo_data_(Feature_Service)/FeatureServer/0&amp;source=sd</a:t>
            </a:r>
            <a:r>
              <a:rPr lang="en-US" dirty="0"/>
              <a:t> </a:t>
            </a:r>
          </a:p>
          <a:p>
            <a:pPr marL="0" indent="0">
              <a:buNone/>
            </a:pPr>
            <a:endParaRPr lang="en-US" dirty="0"/>
          </a:p>
        </p:txBody>
      </p:sp>
    </p:spTree>
    <p:extLst>
      <p:ext uri="{BB962C8B-B14F-4D97-AF65-F5344CB8AC3E}">
        <p14:creationId xmlns:p14="http://schemas.microsoft.com/office/powerpoint/2010/main" val="3713422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1FAC07-FF25-DE4D-B7CF-685AEB0CEA91}"/>
              </a:ext>
            </a:extLst>
          </p:cNvPr>
          <p:cNvPicPr>
            <a:picLocks noChangeAspect="1"/>
          </p:cNvPicPr>
          <p:nvPr/>
        </p:nvPicPr>
        <p:blipFill>
          <a:blip r:embed="rId3"/>
          <a:stretch>
            <a:fillRect/>
          </a:stretch>
        </p:blipFill>
        <p:spPr>
          <a:xfrm>
            <a:off x="0" y="3199"/>
            <a:ext cx="12192000" cy="6600818"/>
          </a:xfrm>
          <a:prstGeom prst="rect">
            <a:avLst/>
          </a:prstGeom>
        </p:spPr>
      </p:pic>
    </p:spTree>
    <p:extLst>
      <p:ext uri="{BB962C8B-B14F-4D97-AF65-F5344CB8AC3E}">
        <p14:creationId xmlns:p14="http://schemas.microsoft.com/office/powerpoint/2010/main" val="3693232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963A-AB7E-A340-A87B-67E9182E14AE}"/>
              </a:ext>
            </a:extLst>
          </p:cNvPr>
          <p:cNvSpPr>
            <a:spLocks noGrp="1"/>
          </p:cNvSpPr>
          <p:nvPr>
            <p:ph type="title"/>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7363033A-958F-5441-BD9B-175D4F7974C0}"/>
              </a:ext>
            </a:extLst>
          </p:cNvPr>
          <p:cNvGraphicFramePr>
            <a:graphicFrameLocks noGrp="1"/>
          </p:cNvGraphicFramePr>
          <p:nvPr>
            <p:ph idx="1"/>
          </p:nvPr>
        </p:nvGraphicFramePr>
        <p:xfrm>
          <a:off x="3881824" y="1726454"/>
          <a:ext cx="4428352" cy="4549680"/>
        </p:xfrm>
        <a:graphic>
          <a:graphicData uri="http://schemas.openxmlformats.org/drawingml/2006/table">
            <a:tbl>
              <a:tblPr/>
              <a:tblGrid>
                <a:gridCol w="2214176">
                  <a:extLst>
                    <a:ext uri="{9D8B030D-6E8A-4147-A177-3AD203B41FA5}">
                      <a16:colId xmlns:a16="http://schemas.microsoft.com/office/drawing/2014/main" val="3843068781"/>
                    </a:ext>
                  </a:extLst>
                </a:gridCol>
                <a:gridCol w="2214176">
                  <a:extLst>
                    <a:ext uri="{9D8B030D-6E8A-4147-A177-3AD203B41FA5}">
                      <a16:colId xmlns:a16="http://schemas.microsoft.com/office/drawing/2014/main" val="3868644327"/>
                    </a:ext>
                  </a:extLst>
                </a:gridCol>
              </a:tblGrid>
              <a:tr h="154030">
                <a:tc>
                  <a:txBody>
                    <a:bodyPr/>
                    <a:lstStyle/>
                    <a:p>
                      <a:r>
                        <a:rPr lang="en-US" sz="800" dirty="0"/>
                        <a:t>&lt;script type="application/</a:t>
                      </a:r>
                      <a:r>
                        <a:rPr lang="en-US" sz="800" dirty="0" err="1"/>
                        <a:t>ld+json</a:t>
                      </a:r>
                      <a:r>
                        <a:rPr lang="en-US" sz="800" dirty="0"/>
                        <a:t>"&gt;</a:t>
                      </a:r>
                    </a:p>
                  </a:txBody>
                  <a:tcPr marL="38507" marR="38507" marT="19254" marB="19254" anchor="ctr">
                    <a:lnL>
                      <a:noFill/>
                    </a:lnL>
                    <a:lnR>
                      <a:noFill/>
                    </a:lnR>
                    <a:lnT>
                      <a:noFill/>
                    </a:lnT>
                    <a:lnB>
                      <a:noFill/>
                    </a:lnB>
                  </a:tcPr>
                </a:tc>
                <a:tc>
                  <a:txBody>
                    <a:bodyPr/>
                    <a:lstStyle/>
                    <a:p>
                      <a:endParaRPr lang="en-US" sz="800"/>
                    </a:p>
                  </a:txBody>
                  <a:tcPr marL="38507" marR="38507" marT="19254" marB="19254">
                    <a:lnL>
                      <a:noFill/>
                    </a:lnL>
                  </a:tcPr>
                </a:tc>
                <a:extLst>
                  <a:ext uri="{0D108BD9-81ED-4DB2-BD59-A6C34878D82A}">
                    <a16:rowId xmlns:a16="http://schemas.microsoft.com/office/drawing/2014/main" val="35894583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B>
                      <a:noFill/>
                    </a:lnB>
                  </a:tcPr>
                </a:tc>
                <a:extLst>
                  <a:ext uri="{0D108BD9-81ED-4DB2-BD59-A6C34878D82A}">
                    <a16:rowId xmlns:a16="http://schemas.microsoft.com/office/drawing/2014/main" val="4182088951"/>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"@context": [</a:t>
                      </a:r>
                    </a:p>
                  </a:txBody>
                  <a:tcPr marL="38507" marR="38507" marT="19254" marB="19254" anchor="ctr">
                    <a:lnL>
                      <a:noFill/>
                    </a:lnL>
                    <a:lnR>
                      <a:noFill/>
                    </a:lnR>
                    <a:lnT>
                      <a:noFill/>
                    </a:lnT>
                    <a:lnB>
                      <a:noFill/>
                    </a:lnB>
                  </a:tcPr>
                </a:tc>
                <a:extLst>
                  <a:ext uri="{0D108BD9-81ED-4DB2-BD59-A6C34878D82A}">
                    <a16:rowId xmlns:a16="http://schemas.microsoft.com/office/drawing/2014/main" val="190979956"/>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"https://opengeospatial.github.io/ELFIE/json-ld/elf-index.jsonld",</a:t>
                      </a:r>
                    </a:p>
                  </a:txBody>
                  <a:tcPr marL="38507" marR="38507" marT="19254" marB="19254" anchor="ctr">
                    <a:lnL>
                      <a:noFill/>
                    </a:lnL>
                    <a:lnR>
                      <a:noFill/>
                    </a:lnR>
                    <a:lnT>
                      <a:noFill/>
                    </a:lnT>
                    <a:lnB>
                      <a:noFill/>
                    </a:lnB>
                  </a:tcPr>
                </a:tc>
                <a:extLst>
                  <a:ext uri="{0D108BD9-81ED-4DB2-BD59-A6C34878D82A}">
                    <a16:rowId xmlns:a16="http://schemas.microsoft.com/office/drawing/2014/main" val="3297483835"/>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"https://opengeospatial.github.io/ELFIE/json-ld/hyf.jsonld"</a:t>
                      </a:r>
                    </a:p>
                  </a:txBody>
                  <a:tcPr marL="38507" marR="38507" marT="19254" marB="19254" anchor="ctr">
                    <a:lnL>
                      <a:noFill/>
                    </a:lnL>
                    <a:lnR>
                      <a:noFill/>
                    </a:lnR>
                    <a:lnT>
                      <a:noFill/>
                    </a:lnT>
                    <a:lnB>
                      <a:noFill/>
                    </a:lnB>
                  </a:tcPr>
                </a:tc>
                <a:extLst>
                  <a:ext uri="{0D108BD9-81ED-4DB2-BD59-A6C34878D82A}">
                    <a16:rowId xmlns:a16="http://schemas.microsoft.com/office/drawing/2014/main" val="3985308217"/>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440341470"/>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"@id": "https://waterdata.usgs.gov/monitoring-location/04157005",</a:t>
                      </a:r>
                    </a:p>
                  </a:txBody>
                  <a:tcPr marL="38507" marR="38507" marT="19254" marB="19254" anchor="ctr">
                    <a:lnL>
                      <a:noFill/>
                    </a:lnL>
                    <a:lnR>
                      <a:noFill/>
                    </a:lnR>
                    <a:lnT>
                      <a:noFill/>
                    </a:lnT>
                    <a:lnB>
                      <a:noFill/>
                    </a:lnB>
                  </a:tcPr>
                </a:tc>
                <a:extLst>
                  <a:ext uri="{0D108BD9-81ED-4DB2-BD59-A6C34878D82A}">
                    <a16:rowId xmlns:a16="http://schemas.microsoft.com/office/drawing/2014/main" val="3341529151"/>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"@type": "http://www.opengeospatial.org/standards/waterml2/hy_features/HY_HydroLocation",</a:t>
                      </a:r>
                    </a:p>
                  </a:txBody>
                  <a:tcPr marL="38507" marR="38507" marT="19254" marB="19254" anchor="ctr">
                    <a:lnL>
                      <a:noFill/>
                    </a:lnL>
                    <a:lnR>
                      <a:noFill/>
                    </a:lnR>
                    <a:lnT>
                      <a:noFill/>
                    </a:lnT>
                    <a:lnB>
                      <a:noFill/>
                    </a:lnB>
                  </a:tcPr>
                </a:tc>
                <a:extLst>
                  <a:ext uri="{0D108BD9-81ED-4DB2-BD59-A6C34878D82A}">
                    <a16:rowId xmlns:a16="http://schemas.microsoft.com/office/drawing/2014/main" val="25934753"/>
                  </a:ext>
                </a:extLst>
              </a:tr>
              <a:tr h="269552">
                <a:tc>
                  <a:txBody>
                    <a:bodyPr/>
                    <a:lstStyle/>
                    <a:p>
                      <a:endParaRPr lang="en-US" sz="800"/>
                    </a:p>
                  </a:txBody>
                  <a:tcPr marL="38507" marR="38507" marT="19254" marB="19254" anchor="ctr">
                    <a:lnL>
                      <a:noFill/>
                    </a:lnL>
                    <a:lnR>
                      <a:noFill/>
                    </a:lnR>
                    <a:lnT>
                      <a:noFill/>
                    </a:lnT>
                    <a:lnB>
                      <a:noFill/>
                    </a:lnB>
                  </a:tcPr>
                </a:tc>
                <a:tc>
                  <a:txBody>
                    <a:bodyPr/>
                    <a:lstStyle/>
                    <a:p>
                      <a:r>
                        <a:rPr lang="en-US" sz="800"/>
                        <a:t>"name": "SAGINAW RIVER AT HOLLAND AVENUE AT SAGINAW, MI",</a:t>
                      </a:r>
                    </a:p>
                  </a:txBody>
                  <a:tcPr marL="38507" marR="38507" marT="19254" marB="19254" anchor="ctr">
                    <a:lnL>
                      <a:noFill/>
                    </a:lnL>
                    <a:lnR>
                      <a:noFill/>
                    </a:lnR>
                    <a:lnT>
                      <a:noFill/>
                    </a:lnT>
                    <a:lnB>
                      <a:noFill/>
                    </a:lnB>
                  </a:tcPr>
                </a:tc>
                <a:extLst>
                  <a:ext uri="{0D108BD9-81ED-4DB2-BD59-A6C34878D82A}">
                    <a16:rowId xmlns:a16="http://schemas.microsoft.com/office/drawing/2014/main" val="133525896"/>
                  </a:ext>
                </a:extLst>
              </a:tr>
              <a:tr h="385074">
                <a:tc>
                  <a:txBody>
                    <a:bodyPr/>
                    <a:lstStyle/>
                    <a:p>
                      <a:endParaRPr lang="en-US" sz="800"/>
                    </a:p>
                  </a:txBody>
                  <a:tcPr marL="38507" marR="38507" marT="19254" marB="19254" anchor="ctr">
                    <a:lnL>
                      <a:noFill/>
                    </a:lnL>
                    <a:lnR>
                      <a:noFill/>
                    </a:lnR>
                    <a:lnT>
                      <a:noFill/>
                    </a:lnT>
                    <a:lnB>
                      <a:noFill/>
                    </a:lnB>
                  </a:tcPr>
                </a:tc>
                <a:tc>
                  <a:txBody>
                    <a:bodyPr/>
                    <a:lstStyle/>
                    <a:p>
                      <a:r>
                        <a:rPr lang="en-US" sz="800"/>
                        <a:t>"sameAs": "https://waterdata.usgs.gov/nwis/inventory/?site_no=04157005",</a:t>
                      </a:r>
                    </a:p>
                  </a:txBody>
                  <a:tcPr marL="38507" marR="38507" marT="19254" marB="19254" anchor="ctr">
                    <a:lnL>
                      <a:noFill/>
                    </a:lnL>
                    <a:lnR>
                      <a:noFill/>
                    </a:lnR>
                    <a:lnT>
                      <a:noFill/>
                    </a:lnT>
                    <a:lnB>
                      <a:noFill/>
                    </a:lnB>
                  </a:tcPr>
                </a:tc>
                <a:extLst>
                  <a:ext uri="{0D108BD9-81ED-4DB2-BD59-A6C34878D82A}">
                    <a16:rowId xmlns:a16="http://schemas.microsoft.com/office/drawing/2014/main" val="5856401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dirty="0"/>
                        <a:t>"HY_HydroLocationType": "hydrometricStation",</a:t>
                      </a:r>
                    </a:p>
                  </a:txBody>
                  <a:tcPr marL="38507" marR="38507" marT="19254" marB="19254" anchor="ctr">
                    <a:lnL>
                      <a:noFill/>
                    </a:lnL>
                    <a:lnR>
                      <a:noFill/>
                    </a:lnR>
                    <a:lnT>
                      <a:noFill/>
                    </a:lnT>
                    <a:lnB>
                      <a:noFill/>
                    </a:lnB>
                  </a:tcPr>
                </a:tc>
                <a:extLst>
                  <a:ext uri="{0D108BD9-81ED-4DB2-BD59-A6C34878D82A}">
                    <a16:rowId xmlns:a16="http://schemas.microsoft.com/office/drawing/2014/main" val="162405726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"geo": {</a:t>
                      </a:r>
                    </a:p>
                  </a:txBody>
                  <a:tcPr marL="38507" marR="38507" marT="19254" marB="19254" anchor="ctr">
                    <a:lnL>
                      <a:noFill/>
                    </a:lnL>
                    <a:lnR>
                      <a:noFill/>
                    </a:lnR>
                    <a:lnT>
                      <a:noFill/>
                    </a:lnT>
                    <a:lnB>
                      <a:noFill/>
                    </a:lnB>
                  </a:tcPr>
                </a:tc>
                <a:extLst>
                  <a:ext uri="{0D108BD9-81ED-4DB2-BD59-A6C34878D82A}">
                    <a16:rowId xmlns:a16="http://schemas.microsoft.com/office/drawing/2014/main" val="32956900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"@type": "schema:GeoCoordinates",</a:t>
                      </a:r>
                    </a:p>
                  </a:txBody>
                  <a:tcPr marL="38507" marR="38507" marT="19254" marB="19254" anchor="ctr">
                    <a:lnL>
                      <a:noFill/>
                    </a:lnL>
                    <a:lnR>
                      <a:noFill/>
                    </a:lnR>
                    <a:lnT>
                      <a:noFill/>
                    </a:lnT>
                    <a:lnB>
                      <a:noFill/>
                    </a:lnB>
                  </a:tcPr>
                </a:tc>
                <a:extLst>
                  <a:ext uri="{0D108BD9-81ED-4DB2-BD59-A6C34878D82A}">
                    <a16:rowId xmlns:a16="http://schemas.microsoft.com/office/drawing/2014/main" val="1304087753"/>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"latitude": "43.4219699",</a:t>
                      </a:r>
                    </a:p>
                  </a:txBody>
                  <a:tcPr marL="38507" marR="38507" marT="19254" marB="19254" anchor="ctr">
                    <a:lnL>
                      <a:noFill/>
                    </a:lnL>
                    <a:lnR>
                      <a:noFill/>
                    </a:lnR>
                    <a:lnT>
                      <a:noFill/>
                    </a:lnT>
                    <a:lnB>
                      <a:noFill/>
                    </a:lnB>
                  </a:tcPr>
                </a:tc>
                <a:extLst>
                  <a:ext uri="{0D108BD9-81ED-4DB2-BD59-A6C34878D82A}">
                    <a16:rowId xmlns:a16="http://schemas.microsoft.com/office/drawing/2014/main" val="3945271992"/>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"longitude": "-83.951918"</a:t>
                      </a:r>
                    </a:p>
                  </a:txBody>
                  <a:tcPr marL="38507" marR="38507" marT="19254" marB="19254" anchor="ctr">
                    <a:lnL>
                      <a:noFill/>
                    </a:lnL>
                    <a:lnR>
                      <a:noFill/>
                    </a:lnR>
                    <a:lnT>
                      <a:noFill/>
                    </a:lnT>
                    <a:lnB>
                      <a:noFill/>
                    </a:lnB>
                  </a:tcPr>
                </a:tc>
                <a:extLst>
                  <a:ext uri="{0D108BD9-81ED-4DB2-BD59-A6C34878D82A}">
                    <a16:rowId xmlns:a16="http://schemas.microsoft.com/office/drawing/2014/main" val="3809797866"/>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2031582286"/>
                  </a:ext>
                </a:extLst>
              </a:tr>
              <a:tr h="500596">
                <a:tc>
                  <a:txBody>
                    <a:bodyPr/>
                    <a:lstStyle/>
                    <a:p>
                      <a:endParaRPr lang="en-US" sz="800"/>
                    </a:p>
                  </a:txBody>
                  <a:tcPr marL="38507" marR="38507" marT="19254" marB="19254" anchor="ctr">
                    <a:lnL>
                      <a:noFill/>
                    </a:lnL>
                    <a:lnR>
                      <a:noFill/>
                    </a:lnR>
                    <a:lnT>
                      <a:noFill/>
                    </a:lnT>
                    <a:lnB>
                      <a:noFill/>
                    </a:lnB>
                  </a:tcPr>
                </a:tc>
                <a:tc>
                  <a:txBody>
                    <a:bodyPr/>
                    <a:lstStyle/>
                    <a:p>
                      <a:r>
                        <a:rPr lang="en-US" sz="800"/>
                        <a:t>"image": "https://waterdata.usgs.gov/nwisweb/graph?agency_cd=USGS&amp;site_no=04157005&amp;parm_cd=00060&amp;period=100"</a:t>
                      </a:r>
                    </a:p>
                  </a:txBody>
                  <a:tcPr marL="38507" marR="38507" marT="19254" marB="19254" anchor="ctr">
                    <a:lnL>
                      <a:noFill/>
                    </a:lnL>
                    <a:lnR>
                      <a:noFill/>
                    </a:lnR>
                    <a:lnT>
                      <a:noFill/>
                    </a:lnT>
                    <a:lnB>
                      <a:noFill/>
                    </a:lnB>
                  </a:tcPr>
                </a:tc>
                <a:extLst>
                  <a:ext uri="{0D108BD9-81ED-4DB2-BD59-A6C34878D82A}">
                    <a16:rowId xmlns:a16="http://schemas.microsoft.com/office/drawing/2014/main" val="4242181620"/>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a:t>
                      </a:r>
                    </a:p>
                  </a:txBody>
                  <a:tcPr marL="38507" marR="38507" marT="19254" marB="19254" anchor="ctr">
                    <a:lnL>
                      <a:noFill/>
                    </a:lnL>
                    <a:lnR>
                      <a:noFill/>
                    </a:lnR>
                    <a:lnT>
                      <a:noFill/>
                    </a:lnT>
                    <a:lnB>
                      <a:noFill/>
                    </a:lnB>
                  </a:tcPr>
                </a:tc>
                <a:extLst>
                  <a:ext uri="{0D108BD9-81ED-4DB2-BD59-A6C34878D82A}">
                    <a16:rowId xmlns:a16="http://schemas.microsoft.com/office/drawing/2014/main" val="1247703809"/>
                  </a:ext>
                </a:extLst>
              </a:tr>
              <a:tr h="154030">
                <a:tc>
                  <a:txBody>
                    <a:bodyPr/>
                    <a:lstStyle/>
                    <a:p>
                      <a:endParaRPr lang="en-US" sz="800"/>
                    </a:p>
                  </a:txBody>
                  <a:tcPr marL="38507" marR="38507" marT="19254" marB="19254" anchor="ctr">
                    <a:lnL>
                      <a:noFill/>
                    </a:lnL>
                    <a:lnR>
                      <a:noFill/>
                    </a:lnR>
                    <a:lnT>
                      <a:noFill/>
                    </a:lnT>
                    <a:lnB>
                      <a:noFill/>
                    </a:lnB>
                  </a:tcPr>
                </a:tc>
                <a:tc>
                  <a:txBody>
                    <a:bodyPr/>
                    <a:lstStyle/>
                    <a:p>
                      <a:r>
                        <a:rPr lang="en-US" sz="800"/>
                        <a:t>&lt;/script&gt;</a:t>
                      </a:r>
                    </a:p>
                  </a:txBody>
                  <a:tcPr marL="38507" marR="38507" marT="19254" marB="19254" anchor="ctr">
                    <a:lnL>
                      <a:noFill/>
                    </a:lnL>
                    <a:lnR>
                      <a:noFill/>
                    </a:lnR>
                    <a:lnT>
                      <a:noFill/>
                    </a:lnT>
                    <a:lnB>
                      <a:noFill/>
                    </a:lnB>
                  </a:tcPr>
                </a:tc>
                <a:extLst>
                  <a:ext uri="{0D108BD9-81ED-4DB2-BD59-A6C34878D82A}">
                    <a16:rowId xmlns:a16="http://schemas.microsoft.com/office/drawing/2014/main" val="2590110210"/>
                  </a:ext>
                </a:extLst>
              </a:tr>
              <a:tr h="154030">
                <a:tc>
                  <a:txBody>
                    <a:bodyPr/>
                    <a:lstStyle/>
                    <a:p>
                      <a:endParaRPr lang="en-US" sz="800"/>
                    </a:p>
                  </a:txBody>
                  <a:tcPr marL="38507" marR="38507" marT="19254" marB="19254" anchor="ctr">
                    <a:lnL>
                      <a:noFill/>
                    </a:lnL>
                    <a:lnR>
                      <a:noFill/>
                    </a:lnR>
                    <a:lnT>
                      <a:noFill/>
                    </a:lnT>
                    <a:lnB>
                      <a:noFill/>
                    </a:lnB>
                  </a:tcPr>
                </a:tc>
                <a:tc>
                  <a:txBody>
                    <a:bodyPr/>
                    <a:lstStyle/>
                    <a:p>
                      <a:endParaRPr lang="en-US" sz="800"/>
                    </a:p>
                  </a:txBody>
                  <a:tcPr marL="38507" marR="38507" marT="19254" marB="19254" anchor="ctr">
                    <a:lnL>
                      <a:noFill/>
                    </a:lnL>
                    <a:lnR>
                      <a:noFill/>
                    </a:lnR>
                    <a:lnT>
                      <a:noFill/>
                    </a:lnT>
                    <a:lnB>
                      <a:noFill/>
                    </a:lnB>
                  </a:tcPr>
                </a:tc>
                <a:extLst>
                  <a:ext uri="{0D108BD9-81ED-4DB2-BD59-A6C34878D82A}">
                    <a16:rowId xmlns:a16="http://schemas.microsoft.com/office/drawing/2014/main" val="323939036"/>
                  </a:ext>
                </a:extLst>
              </a:tr>
            </a:tbl>
          </a:graphicData>
        </a:graphic>
      </p:graphicFrame>
      <p:pic>
        <p:nvPicPr>
          <p:cNvPr id="4" name="Picture 3">
            <a:extLst>
              <a:ext uri="{FF2B5EF4-FFF2-40B4-BE49-F238E27FC236}">
                <a16:creationId xmlns:a16="http://schemas.microsoft.com/office/drawing/2014/main" id="{9942E8AA-F6FD-594C-B973-9E03C3B7D06B}"/>
              </a:ext>
            </a:extLst>
          </p:cNvPr>
          <p:cNvPicPr>
            <a:picLocks noChangeAspect="1"/>
          </p:cNvPicPr>
          <p:nvPr/>
        </p:nvPicPr>
        <p:blipFill>
          <a:blip r:embed="rId3"/>
          <a:stretch>
            <a:fillRect/>
          </a:stretch>
        </p:blipFill>
        <p:spPr>
          <a:xfrm>
            <a:off x="0" y="471502"/>
            <a:ext cx="12192000" cy="5914995"/>
          </a:xfrm>
          <a:prstGeom prst="rect">
            <a:avLst/>
          </a:prstGeom>
        </p:spPr>
      </p:pic>
      <p:pic>
        <p:nvPicPr>
          <p:cNvPr id="8" name="Picture 7">
            <a:extLst>
              <a:ext uri="{FF2B5EF4-FFF2-40B4-BE49-F238E27FC236}">
                <a16:creationId xmlns:a16="http://schemas.microsoft.com/office/drawing/2014/main" id="{0C171B6C-BE18-AD4E-A953-F2BB2C86BF96}"/>
              </a:ext>
            </a:extLst>
          </p:cNvPr>
          <p:cNvPicPr>
            <a:picLocks noChangeAspect="1"/>
          </p:cNvPicPr>
          <p:nvPr/>
        </p:nvPicPr>
        <p:blipFill>
          <a:blip r:embed="rId4"/>
          <a:stretch>
            <a:fillRect/>
          </a:stretch>
        </p:blipFill>
        <p:spPr>
          <a:xfrm>
            <a:off x="330200" y="1346200"/>
            <a:ext cx="11531600" cy="4165600"/>
          </a:xfrm>
          <a:prstGeom prst="rect">
            <a:avLst/>
          </a:prstGeom>
        </p:spPr>
      </p:pic>
    </p:spTree>
    <p:extLst>
      <p:ext uri="{BB962C8B-B14F-4D97-AF65-F5344CB8AC3E}">
        <p14:creationId xmlns:p14="http://schemas.microsoft.com/office/powerpoint/2010/main" val="2706209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067C-918E-334C-8DC7-C8B8919ABCA6}"/>
              </a:ext>
            </a:extLst>
          </p:cNvPr>
          <p:cNvSpPr>
            <a:spLocks noGrp="1"/>
          </p:cNvSpPr>
          <p:nvPr>
            <p:ph type="title"/>
          </p:nvPr>
        </p:nvSpPr>
        <p:spPr/>
        <p:txBody>
          <a:bodyPr/>
          <a:lstStyle/>
          <a:p>
            <a:r>
              <a:rPr lang="en-US" dirty="0"/>
              <a:t>What to put in JSON-LD?</a:t>
            </a:r>
          </a:p>
        </p:txBody>
      </p:sp>
      <p:sp>
        <p:nvSpPr>
          <p:cNvPr id="3" name="Content Placeholder 2">
            <a:extLst>
              <a:ext uri="{FF2B5EF4-FFF2-40B4-BE49-F238E27FC236}">
                <a16:creationId xmlns:a16="http://schemas.microsoft.com/office/drawing/2014/main" id="{15E7D782-3AC2-6D4A-B866-9622974D2193}"/>
              </a:ext>
            </a:extLst>
          </p:cNvPr>
          <p:cNvSpPr>
            <a:spLocks noGrp="1"/>
          </p:cNvSpPr>
          <p:nvPr>
            <p:ph idx="1"/>
          </p:nvPr>
        </p:nvSpPr>
        <p:spPr>
          <a:xfrm>
            <a:off x="0" y="1825624"/>
            <a:ext cx="12191999" cy="5032375"/>
          </a:xfrm>
        </p:spPr>
        <p:txBody>
          <a:bodyPr>
            <a:normAutofit/>
          </a:bodyPr>
          <a:lstStyle/>
          <a:p>
            <a:r>
              <a:rPr lang="en-US" dirty="0"/>
              <a:t>Templates: </a:t>
            </a:r>
            <a:r>
              <a:rPr lang="en-US" dirty="0">
                <a:hlinkClick r:id="rId3"/>
              </a:rPr>
              <a:t>https://docs.geoconnex.us/templates/intro-full.html</a:t>
            </a:r>
            <a:r>
              <a:rPr lang="en-US" dirty="0"/>
              <a:t> </a:t>
            </a:r>
          </a:p>
          <a:p>
            <a:pPr lvl="1"/>
            <a:endParaRPr lang="en-US" dirty="0"/>
          </a:p>
          <a:p>
            <a:endParaRPr lang="en-US" dirty="0"/>
          </a:p>
        </p:txBody>
      </p:sp>
    </p:spTree>
    <p:extLst>
      <p:ext uri="{BB962C8B-B14F-4D97-AF65-F5344CB8AC3E}">
        <p14:creationId xmlns:p14="http://schemas.microsoft.com/office/powerpoint/2010/main" val="1540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058B-9084-EF41-8ADC-64438A53AD32}"/>
              </a:ext>
            </a:extLst>
          </p:cNvPr>
          <p:cNvSpPr>
            <a:spLocks noGrp="1"/>
          </p:cNvSpPr>
          <p:nvPr>
            <p:ph type="title"/>
          </p:nvPr>
        </p:nvSpPr>
        <p:spPr/>
        <p:txBody>
          <a:bodyPr/>
          <a:lstStyle/>
          <a:p>
            <a:r>
              <a:rPr lang="en-US" dirty="0"/>
              <a:t>2.</a:t>
            </a:r>
            <a:r>
              <a:rPr lang="en-US" dirty="0">
                <a:solidFill>
                  <a:schemeClr val="accent1">
                    <a:lumMod val="75000"/>
                  </a:schemeClr>
                </a:solidFill>
              </a:rPr>
              <a:t> Publish feature-level landing content with embedded JSON-LD and persistent identifiers</a:t>
            </a:r>
            <a:endParaRPr lang="en-US" dirty="0"/>
          </a:p>
        </p:txBody>
      </p:sp>
      <p:sp>
        <p:nvSpPr>
          <p:cNvPr id="3" name="Content Placeholder 2">
            <a:extLst>
              <a:ext uri="{FF2B5EF4-FFF2-40B4-BE49-F238E27FC236}">
                <a16:creationId xmlns:a16="http://schemas.microsoft.com/office/drawing/2014/main" id="{A9A84770-631A-ED45-BF07-5DD73C443726}"/>
              </a:ext>
            </a:extLst>
          </p:cNvPr>
          <p:cNvSpPr>
            <a:spLocks noGrp="1"/>
          </p:cNvSpPr>
          <p:nvPr>
            <p:ph idx="1"/>
          </p:nvPr>
        </p:nvSpPr>
        <p:spPr>
          <a:xfrm>
            <a:off x="838199" y="1825625"/>
            <a:ext cx="11098427" cy="5279510"/>
          </a:xfrm>
        </p:spPr>
        <p:txBody>
          <a:bodyPr>
            <a:normAutofit/>
          </a:bodyPr>
          <a:lstStyle/>
          <a:p>
            <a:r>
              <a:rPr lang="en-US" dirty="0"/>
              <a:t>How?</a:t>
            </a:r>
          </a:p>
          <a:p>
            <a:pPr lvl="1"/>
            <a:r>
              <a:rPr lang="en-US" dirty="0"/>
              <a:t>Templating systems: </a:t>
            </a:r>
            <a:r>
              <a:rPr lang="en-US" dirty="0">
                <a:hlinkClick r:id="rId3"/>
              </a:rPr>
              <a:t>https://en.wikipedia.org/wiki/Web_template_system</a:t>
            </a:r>
            <a:r>
              <a:rPr lang="en-US" dirty="0"/>
              <a:t> </a:t>
            </a:r>
          </a:p>
          <a:p>
            <a:pPr lvl="1"/>
            <a:r>
              <a:rPr lang="en-US" dirty="0"/>
              <a:t>Turnkey solution: </a:t>
            </a:r>
          </a:p>
          <a:p>
            <a:pPr lvl="2"/>
            <a:r>
              <a:rPr lang="en-US" dirty="0" err="1"/>
              <a:t>Pygeoapi</a:t>
            </a:r>
            <a:r>
              <a:rPr lang="en-US" dirty="0"/>
              <a:t>: </a:t>
            </a:r>
            <a:r>
              <a:rPr lang="en-US" dirty="0">
                <a:hlinkClick r:id="rId4"/>
              </a:rPr>
              <a:t>https://pygeoapi.io</a:t>
            </a:r>
            <a:r>
              <a:rPr lang="en-US" dirty="0"/>
              <a:t> </a:t>
            </a:r>
          </a:p>
          <a:p>
            <a:pPr lvl="3"/>
            <a:r>
              <a:rPr lang="en-US" dirty="0"/>
              <a:t>Internet of Water version: </a:t>
            </a:r>
            <a:r>
              <a:rPr lang="en-US" dirty="0">
                <a:hlinkClick r:id="rId5"/>
              </a:rPr>
              <a:t>https://github.com/internetofwater/pygeoapi</a:t>
            </a:r>
            <a:endParaRPr lang="en-US" dirty="0"/>
          </a:p>
          <a:p>
            <a:pPr lvl="4"/>
            <a:r>
              <a:rPr lang="en-US" dirty="0"/>
              <a:t>Docker image: </a:t>
            </a:r>
            <a:r>
              <a:rPr lang="en-US" dirty="0" err="1"/>
              <a:t>internetofwater</a:t>
            </a:r>
            <a:r>
              <a:rPr lang="en-US" dirty="0"/>
              <a:t>/</a:t>
            </a:r>
            <a:r>
              <a:rPr lang="en-US" dirty="0" err="1"/>
              <a:t>pygeoapi:stable</a:t>
            </a:r>
            <a:r>
              <a:rPr lang="en-US" dirty="0"/>
              <a:t> </a:t>
            </a:r>
          </a:p>
          <a:p>
            <a:pPr lvl="4"/>
            <a:r>
              <a:rPr lang="en-US" dirty="0"/>
              <a:t>Can generate landing pages and JSON-LD from:</a:t>
            </a:r>
          </a:p>
          <a:p>
            <a:pPr lvl="5"/>
            <a:r>
              <a:rPr lang="en-US" dirty="0"/>
              <a:t>csv, geojson, </a:t>
            </a:r>
            <a:r>
              <a:rPr lang="en-US" dirty="0" err="1"/>
              <a:t>shp</a:t>
            </a:r>
            <a:r>
              <a:rPr lang="en-US" dirty="0"/>
              <a:t>, </a:t>
            </a:r>
            <a:r>
              <a:rPr lang="en-US" dirty="0" err="1"/>
              <a:t>geopackage</a:t>
            </a:r>
            <a:r>
              <a:rPr lang="en-US" dirty="0"/>
              <a:t>/SQLite</a:t>
            </a:r>
          </a:p>
          <a:p>
            <a:pPr lvl="5"/>
            <a:r>
              <a:rPr lang="en-US" dirty="0" err="1"/>
              <a:t>PostGIS</a:t>
            </a:r>
            <a:endParaRPr lang="en-US" dirty="0"/>
          </a:p>
          <a:p>
            <a:pPr lvl="5"/>
            <a:r>
              <a:rPr lang="en-US" dirty="0"/>
              <a:t>OGC WFS</a:t>
            </a:r>
          </a:p>
          <a:p>
            <a:pPr lvl="5"/>
            <a:r>
              <a:rPr lang="en-US" dirty="0"/>
              <a:t>ESRI </a:t>
            </a:r>
            <a:r>
              <a:rPr lang="en-US" dirty="0" err="1"/>
              <a:t>FeatureServer</a:t>
            </a:r>
            <a:r>
              <a:rPr lang="en-US" dirty="0"/>
              <a:t>/</a:t>
            </a:r>
            <a:r>
              <a:rPr lang="en-US" dirty="0" err="1"/>
              <a:t>MapServer</a:t>
            </a:r>
            <a:endParaRPr lang="en-US" dirty="0"/>
          </a:p>
          <a:p>
            <a:pPr marL="914400" lvl="2" indent="0">
              <a:buNone/>
            </a:pPr>
            <a:endParaRPr lang="en-US" dirty="0"/>
          </a:p>
        </p:txBody>
      </p:sp>
    </p:spTree>
    <p:extLst>
      <p:ext uri="{BB962C8B-B14F-4D97-AF65-F5344CB8AC3E}">
        <p14:creationId xmlns:p14="http://schemas.microsoft.com/office/powerpoint/2010/main" val="39078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09602" y="901996"/>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Like a URL shortener, for your features!</a:t>
            </a:r>
          </a:p>
          <a:p>
            <a:endParaRPr lang="en-US" dirty="0"/>
          </a:p>
          <a:p>
            <a:r>
              <a:rPr lang="en-US" dirty="0">
                <a:hlinkClick r:id="rId4"/>
              </a:rPr>
              <a:t>https://geoconnex.us/your-org/123</a:t>
            </a:r>
            <a:r>
              <a:rPr lang="en-US" dirty="0"/>
              <a:t> -&gt; 303 redirect -&gt; </a:t>
            </a:r>
          </a:p>
          <a:p>
            <a:pPr marL="0" indent="0">
              <a:buNone/>
            </a:pPr>
            <a:endParaRPr lang="en-US" dirty="0">
              <a:hlinkClick r:id="rId5"/>
            </a:endParaRPr>
          </a:p>
          <a:p>
            <a:pPr marL="0" indent="0">
              <a:buNone/>
            </a:pPr>
            <a:r>
              <a:rPr lang="en-US" dirty="0">
                <a:hlinkClick r:id="rId5"/>
              </a:rPr>
              <a:t>https://yourorg.com/sites/123</a:t>
            </a:r>
            <a:r>
              <a:rPr lang="en-US" dirty="0"/>
              <a:t> </a:t>
            </a:r>
          </a:p>
          <a:p>
            <a:pPr marL="0" indent="0">
              <a:buNone/>
            </a:pPr>
            <a:r>
              <a:rPr lang="en-US" dirty="0"/>
              <a:t>or</a:t>
            </a:r>
          </a:p>
          <a:p>
            <a:pPr marL="0" indent="0">
              <a:buNone/>
            </a:pPr>
            <a:r>
              <a:rPr lang="en-US" dirty="0"/>
              <a:t> </a:t>
            </a:r>
            <a:r>
              <a:rPr lang="en-US" dirty="0">
                <a:hlinkClick r:id="rId6"/>
              </a:rPr>
              <a:t>https://yourorg-newwebsite.com/api?site=123</a:t>
            </a:r>
            <a:r>
              <a:rPr lang="en-US" dirty="0"/>
              <a:t> </a:t>
            </a:r>
          </a:p>
          <a:p>
            <a:pPr marL="0" indent="0">
              <a:buNone/>
            </a:pPr>
            <a:r>
              <a:rPr lang="en-US" dirty="0"/>
              <a:t>or …</a:t>
            </a:r>
          </a:p>
          <a:p>
            <a:endParaRPr lang="en-US" dirty="0"/>
          </a:p>
        </p:txBody>
      </p:sp>
    </p:spTree>
    <p:extLst>
      <p:ext uri="{BB962C8B-B14F-4D97-AF65-F5344CB8AC3E}">
        <p14:creationId xmlns:p14="http://schemas.microsoft.com/office/powerpoint/2010/main" val="244170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p:txBody>
          <a:bodyPr/>
          <a:lstStyle/>
          <a:p>
            <a:r>
              <a:rPr lang="en-US" dirty="0"/>
              <a:t>Step 0: Create a </a:t>
            </a:r>
            <a:r>
              <a:rPr lang="en-US" dirty="0" err="1"/>
              <a:t>Github</a:t>
            </a:r>
            <a:r>
              <a:rPr lang="en-US" dirty="0"/>
              <a:t> account</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CEC37AE0-9D84-7A49-BAE3-F289C98F56B7}"/>
              </a:ext>
            </a:extLst>
          </p:cNvPr>
          <p:cNvPicPr>
            <a:picLocks noChangeAspect="1"/>
          </p:cNvPicPr>
          <p:nvPr/>
        </p:nvPicPr>
        <p:blipFill>
          <a:blip r:embed="rId4"/>
          <a:stretch>
            <a:fillRect/>
          </a:stretch>
        </p:blipFill>
        <p:spPr>
          <a:xfrm>
            <a:off x="0" y="2272194"/>
            <a:ext cx="12192000" cy="4710823"/>
          </a:xfrm>
          <a:prstGeom prst="rect">
            <a:avLst/>
          </a:prstGeom>
        </p:spPr>
      </p:pic>
    </p:spTree>
    <p:extLst>
      <p:ext uri="{BB962C8B-B14F-4D97-AF65-F5344CB8AC3E}">
        <p14:creationId xmlns:p14="http://schemas.microsoft.com/office/powerpoint/2010/main" val="260827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AD1C1A6A-EBAA-034B-B135-6213148B6CFA}"/>
              </a:ext>
            </a:extLst>
          </p:cNvPr>
          <p:cNvPicPr>
            <a:picLocks noChangeAspect="1"/>
          </p:cNvPicPr>
          <p:nvPr/>
        </p:nvPicPr>
        <p:blipFill>
          <a:blip r:embed="rId5"/>
          <a:stretch>
            <a:fillRect/>
          </a:stretch>
        </p:blipFill>
        <p:spPr>
          <a:xfrm>
            <a:off x="0" y="1965399"/>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0243751" y="2570205"/>
            <a:ext cx="1948249" cy="1087395"/>
          </a:xfrm>
          <a:prstGeom prst="donu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0503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1: Fork the repository: </a:t>
            </a:r>
            <a:r>
              <a:rPr lang="en-US" dirty="0">
                <a:hlinkClick r:id="rId4"/>
              </a:rPr>
              <a:t>https://github.com/internetofwater/geoconnex.us</a:t>
            </a:r>
            <a:r>
              <a:rPr lang="en-US" dirty="0"/>
              <a:t> </a:t>
            </a:r>
          </a:p>
          <a:p>
            <a:endParaRPr lang="en-US" dirty="0"/>
          </a:p>
          <a:p>
            <a:pPr marL="0" indent="0">
              <a:buNone/>
            </a:pPr>
            <a:r>
              <a:rPr lang="en-US" dirty="0"/>
              <a:t> </a:t>
            </a:r>
          </a:p>
          <a:p>
            <a:endParaRPr lang="en-US" dirty="0"/>
          </a:p>
        </p:txBody>
      </p:sp>
      <p:pic>
        <p:nvPicPr>
          <p:cNvPr id="7" name="Picture 6">
            <a:extLst>
              <a:ext uri="{FF2B5EF4-FFF2-40B4-BE49-F238E27FC236}">
                <a16:creationId xmlns:a16="http://schemas.microsoft.com/office/drawing/2014/main" id="{85016E35-1C8A-9A42-BD4D-20A73FEE17C6}"/>
              </a:ext>
            </a:extLst>
          </p:cNvPr>
          <p:cNvPicPr>
            <a:picLocks noChangeAspect="1"/>
          </p:cNvPicPr>
          <p:nvPr/>
        </p:nvPicPr>
        <p:blipFill>
          <a:blip r:embed="rId5"/>
          <a:stretch>
            <a:fillRect/>
          </a:stretch>
        </p:blipFill>
        <p:spPr>
          <a:xfrm>
            <a:off x="0" y="1903616"/>
            <a:ext cx="12192000" cy="636238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241987" y="2560339"/>
            <a:ext cx="4381501" cy="1381466"/>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71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6" name="Picture 5">
            <a:extLst>
              <a:ext uri="{FF2B5EF4-FFF2-40B4-BE49-F238E27FC236}">
                <a16:creationId xmlns:a16="http://schemas.microsoft.com/office/drawing/2014/main" id="{0D9D12AE-185C-B042-BD3A-E7E53A24F148}"/>
              </a:ext>
            </a:extLst>
          </p:cNvPr>
          <p:cNvPicPr>
            <a:picLocks noChangeAspect="1"/>
          </p:cNvPicPr>
          <p:nvPr/>
        </p:nvPicPr>
        <p:blipFill>
          <a:blip r:embed="rId4"/>
          <a:stretch>
            <a:fillRect/>
          </a:stretch>
        </p:blipFill>
        <p:spPr>
          <a:xfrm>
            <a:off x="0" y="1442179"/>
            <a:ext cx="12192000" cy="5735541"/>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1865871" y="6290897"/>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37512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3">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2: Add your own namespace</a:t>
            </a:r>
          </a:p>
          <a:p>
            <a:endParaRPr lang="en-US" dirty="0"/>
          </a:p>
          <a:p>
            <a:pPr marL="0" indent="0">
              <a:buNone/>
            </a:pPr>
            <a:r>
              <a:rPr lang="en-US" dirty="0"/>
              <a:t> </a:t>
            </a:r>
          </a:p>
          <a:p>
            <a:endParaRPr lang="en-US" dirty="0"/>
          </a:p>
        </p:txBody>
      </p:sp>
      <p:pic>
        <p:nvPicPr>
          <p:cNvPr id="9" name="Picture 8" descr="A screenshot of a computer&#10;&#10;Description automatically generated">
            <a:extLst>
              <a:ext uri="{FF2B5EF4-FFF2-40B4-BE49-F238E27FC236}">
                <a16:creationId xmlns:a16="http://schemas.microsoft.com/office/drawing/2014/main" id="{7C230854-6747-DB41-B245-38569167531B}"/>
              </a:ext>
            </a:extLst>
          </p:cNvPr>
          <p:cNvPicPr>
            <a:picLocks noChangeAspect="1"/>
          </p:cNvPicPr>
          <p:nvPr/>
        </p:nvPicPr>
        <p:blipFill>
          <a:blip r:embed="rId4"/>
          <a:stretch>
            <a:fillRect/>
          </a:stretch>
        </p:blipFill>
        <p:spPr>
          <a:xfrm>
            <a:off x="712796" y="1009199"/>
            <a:ext cx="7674617" cy="5848801"/>
          </a:xfrm>
          <a:prstGeom prst="rect">
            <a:avLst/>
          </a:prstGeom>
        </p:spPr>
      </p:pic>
    </p:spTree>
    <p:extLst>
      <p:ext uri="{BB962C8B-B14F-4D97-AF65-F5344CB8AC3E}">
        <p14:creationId xmlns:p14="http://schemas.microsoft.com/office/powerpoint/2010/main" val="1517123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2: Add your own namespace (and make a descriptive README)</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FA0E334B-CED6-EE40-89E2-0F913E5B6FDA}"/>
              </a:ext>
            </a:extLst>
          </p:cNvPr>
          <p:cNvPicPr>
            <a:picLocks noChangeAspect="1"/>
          </p:cNvPicPr>
          <p:nvPr/>
        </p:nvPicPr>
        <p:blipFill>
          <a:blip r:embed="rId3"/>
          <a:stretch>
            <a:fillRect/>
          </a:stretch>
        </p:blipFill>
        <p:spPr>
          <a:xfrm>
            <a:off x="0" y="0"/>
            <a:ext cx="12096879" cy="6858000"/>
          </a:xfrm>
          <a:prstGeom prst="rect">
            <a:avLst/>
          </a:prstGeom>
        </p:spPr>
      </p:pic>
      <p:sp>
        <p:nvSpPr>
          <p:cNvPr id="5" name="Donut 4">
            <a:extLst>
              <a:ext uri="{FF2B5EF4-FFF2-40B4-BE49-F238E27FC236}">
                <a16:creationId xmlns:a16="http://schemas.microsoft.com/office/drawing/2014/main" id="{5E110B2B-BD22-6D48-B365-46389CDD8CE9}"/>
              </a:ext>
            </a:extLst>
          </p:cNvPr>
          <p:cNvSpPr/>
          <p:nvPr/>
        </p:nvSpPr>
        <p:spPr>
          <a:xfrm>
            <a:off x="4672913" y="755070"/>
            <a:ext cx="2104767" cy="379242"/>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0504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3: Create a csv in the following format</a:t>
            </a:r>
          </a:p>
          <a:p>
            <a:endParaRPr lang="en-US"/>
          </a:p>
          <a:p>
            <a:pPr marL="0" indent="0">
              <a:buNone/>
            </a:pPr>
            <a:r>
              <a:rPr lang="en-US"/>
              <a:t> </a:t>
            </a:r>
          </a:p>
          <a:p>
            <a:endParaRPr lang="en-US"/>
          </a:p>
        </p:txBody>
      </p:sp>
      <p:pic>
        <p:nvPicPr>
          <p:cNvPr id="6" name="Picture 5">
            <a:extLst>
              <a:ext uri="{FF2B5EF4-FFF2-40B4-BE49-F238E27FC236}">
                <a16:creationId xmlns:a16="http://schemas.microsoft.com/office/drawing/2014/main" id="{801505BD-8EAA-B34D-8792-9621A4A662D4}"/>
              </a:ext>
            </a:extLst>
          </p:cNvPr>
          <p:cNvPicPr>
            <a:picLocks noChangeAspect="1"/>
          </p:cNvPicPr>
          <p:nvPr/>
        </p:nvPicPr>
        <p:blipFill>
          <a:blip r:embed="rId3"/>
          <a:stretch>
            <a:fillRect/>
          </a:stretch>
        </p:blipFill>
        <p:spPr>
          <a:xfrm>
            <a:off x="133350" y="2143973"/>
            <a:ext cx="11925300" cy="2806700"/>
          </a:xfrm>
          <a:prstGeom prst="rect">
            <a:avLst/>
          </a:prstGeom>
        </p:spPr>
      </p:pic>
      <p:sp>
        <p:nvSpPr>
          <p:cNvPr id="8" name="TextBox 7">
            <a:extLst>
              <a:ext uri="{FF2B5EF4-FFF2-40B4-BE49-F238E27FC236}">
                <a16:creationId xmlns:a16="http://schemas.microsoft.com/office/drawing/2014/main" id="{D019F517-31C4-2A48-87AF-4A849B84F836}"/>
              </a:ext>
            </a:extLst>
          </p:cNvPr>
          <p:cNvSpPr txBox="1"/>
          <p:nvPr/>
        </p:nvSpPr>
        <p:spPr>
          <a:xfrm>
            <a:off x="691978" y="1703045"/>
            <a:ext cx="3834716" cy="369332"/>
          </a:xfrm>
          <a:prstGeom prst="rect">
            <a:avLst/>
          </a:prstGeom>
          <a:noFill/>
        </p:spPr>
        <p:txBody>
          <a:bodyPr wrap="square" rtlCol="0">
            <a:spAutoFit/>
          </a:bodyPr>
          <a:lstStyle/>
          <a:p>
            <a:r>
              <a:rPr lang="en-US"/>
              <a:t>The persistent ID for each feature</a:t>
            </a:r>
          </a:p>
        </p:txBody>
      </p:sp>
      <p:sp>
        <p:nvSpPr>
          <p:cNvPr id="9" name="TextBox 8">
            <a:extLst>
              <a:ext uri="{FF2B5EF4-FFF2-40B4-BE49-F238E27FC236}">
                <a16:creationId xmlns:a16="http://schemas.microsoft.com/office/drawing/2014/main" id="{36E91558-6305-7A42-972E-863A709CE16F}"/>
              </a:ext>
            </a:extLst>
          </p:cNvPr>
          <p:cNvSpPr txBox="1"/>
          <p:nvPr/>
        </p:nvSpPr>
        <p:spPr>
          <a:xfrm>
            <a:off x="4726457" y="1678153"/>
            <a:ext cx="6256640" cy="369332"/>
          </a:xfrm>
          <a:prstGeom prst="rect">
            <a:avLst/>
          </a:prstGeom>
          <a:noFill/>
        </p:spPr>
        <p:txBody>
          <a:bodyPr wrap="square" rtlCol="0">
            <a:spAutoFit/>
          </a:bodyPr>
          <a:lstStyle/>
          <a:p>
            <a:r>
              <a:rPr lang="en-US"/>
              <a:t>The URL for the landing page you want the ID to redirect to</a:t>
            </a:r>
          </a:p>
        </p:txBody>
      </p:sp>
      <p:sp>
        <p:nvSpPr>
          <p:cNvPr id="4" name="Rectangle 3">
            <a:extLst>
              <a:ext uri="{FF2B5EF4-FFF2-40B4-BE49-F238E27FC236}">
                <a16:creationId xmlns:a16="http://schemas.microsoft.com/office/drawing/2014/main" id="{1335A3F6-78CB-E34C-80CD-B12502079F04}"/>
              </a:ext>
            </a:extLst>
          </p:cNvPr>
          <p:cNvSpPr/>
          <p:nvPr/>
        </p:nvSpPr>
        <p:spPr>
          <a:xfrm>
            <a:off x="133350" y="1703045"/>
            <a:ext cx="4359613" cy="3968181"/>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4FA998-CD19-924B-8960-21199E8D27F6}"/>
              </a:ext>
            </a:extLst>
          </p:cNvPr>
          <p:cNvSpPr/>
          <p:nvPr/>
        </p:nvSpPr>
        <p:spPr>
          <a:xfrm>
            <a:off x="4492963" y="1678153"/>
            <a:ext cx="5808628" cy="3968181"/>
          </a:xfrm>
          <a:prstGeom prst="rect">
            <a:avLst/>
          </a:prstGeom>
          <a:solidFill>
            <a:schemeClr val="accent2">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62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4: Add the csv to your namespace folder</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21C9A1A8-4838-F545-ADCE-85621C41D86F}"/>
              </a:ext>
            </a:extLst>
          </p:cNvPr>
          <p:cNvPicPr>
            <a:picLocks noChangeAspect="1"/>
          </p:cNvPicPr>
          <p:nvPr/>
        </p:nvPicPr>
        <p:blipFill>
          <a:blip r:embed="rId3"/>
          <a:stretch>
            <a:fillRect/>
          </a:stretch>
        </p:blipFill>
        <p:spPr>
          <a:xfrm>
            <a:off x="0" y="1466399"/>
            <a:ext cx="12192000" cy="4833121"/>
          </a:xfrm>
          <a:prstGeom prst="rect">
            <a:avLst/>
          </a:prstGeom>
        </p:spPr>
      </p:pic>
    </p:spTree>
    <p:extLst>
      <p:ext uri="{BB962C8B-B14F-4D97-AF65-F5344CB8AC3E}">
        <p14:creationId xmlns:p14="http://schemas.microsoft.com/office/powerpoint/2010/main" val="424315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A87720F5-FDE8-9E43-9097-1E97AC4BAA69}"/>
              </a:ext>
            </a:extLst>
          </p:cNvPr>
          <p:cNvPicPr>
            <a:picLocks noChangeAspect="1"/>
          </p:cNvPicPr>
          <p:nvPr/>
        </p:nvPicPr>
        <p:blipFill>
          <a:blip r:embed="rId3"/>
          <a:stretch>
            <a:fillRect/>
          </a:stretch>
        </p:blipFill>
        <p:spPr>
          <a:xfrm>
            <a:off x="0" y="1647397"/>
            <a:ext cx="12192000" cy="4833121"/>
          </a:xfrm>
          <a:prstGeom prst="rect">
            <a:avLst/>
          </a:prstGeom>
        </p:spPr>
      </p:pic>
      <p:sp>
        <p:nvSpPr>
          <p:cNvPr id="6" name="Donut 5">
            <a:extLst>
              <a:ext uri="{FF2B5EF4-FFF2-40B4-BE49-F238E27FC236}">
                <a16:creationId xmlns:a16="http://schemas.microsoft.com/office/drawing/2014/main" id="{34A7C20C-18FB-2444-A0E9-859AC1A90CF3}"/>
              </a:ext>
            </a:extLst>
          </p:cNvPr>
          <p:cNvSpPr/>
          <p:nvPr/>
        </p:nvSpPr>
        <p:spPr>
          <a:xfrm>
            <a:off x="10768519" y="2714017"/>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662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6;p3">
            <a:extLst>
              <a:ext uri="{FF2B5EF4-FFF2-40B4-BE49-F238E27FC236}">
                <a16:creationId xmlns:a16="http://schemas.microsoft.com/office/drawing/2014/main" id="{C8E3211E-B84B-4D47-8C61-C760BAFE6852}"/>
              </a:ext>
            </a:extLst>
          </p:cNvPr>
          <p:cNvPicPr preferRelativeResize="0"/>
          <p:nvPr/>
        </p:nvPicPr>
        <p:blipFill>
          <a:blip r:embed="rId2">
            <a:alphaModFix/>
          </a:blip>
          <a:stretch>
            <a:fillRect/>
          </a:stretch>
        </p:blipFill>
        <p:spPr>
          <a:xfrm>
            <a:off x="-20183" y="0"/>
            <a:ext cx="2942025" cy="1588700"/>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A2FBA57A-7DBC-4A4F-B941-F70AAE22C4B6}"/>
              </a:ext>
            </a:extLst>
          </p:cNvPr>
          <p:cNvPicPr>
            <a:picLocks noChangeAspect="1"/>
          </p:cNvPicPr>
          <p:nvPr/>
        </p:nvPicPr>
        <p:blipFill>
          <a:blip r:embed="rId3"/>
          <a:stretch>
            <a:fillRect/>
          </a:stretch>
        </p:blipFill>
        <p:spPr>
          <a:xfrm>
            <a:off x="111992" y="1820107"/>
            <a:ext cx="2585071" cy="1188999"/>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BA616FD5-8D10-3F4A-AB05-B3A76B75A1C4}"/>
              </a:ext>
            </a:extLst>
          </p:cNvPr>
          <p:cNvPicPr>
            <a:picLocks noChangeAspect="1"/>
          </p:cNvPicPr>
          <p:nvPr/>
        </p:nvPicPr>
        <p:blipFill>
          <a:blip r:embed="rId4"/>
          <a:stretch>
            <a:fillRect/>
          </a:stretch>
        </p:blipFill>
        <p:spPr>
          <a:xfrm>
            <a:off x="55297" y="3053900"/>
            <a:ext cx="1879019" cy="705190"/>
          </a:xfrm>
          <a:prstGeom prst="rect">
            <a:avLst/>
          </a:prstGeom>
        </p:spPr>
      </p:pic>
      <p:pic>
        <p:nvPicPr>
          <p:cNvPr id="5" name="Picture 6">
            <a:extLst>
              <a:ext uri="{FF2B5EF4-FFF2-40B4-BE49-F238E27FC236}">
                <a16:creationId xmlns:a16="http://schemas.microsoft.com/office/drawing/2014/main" id="{5A20B5D5-3B56-3F41-94F6-EDF35F898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316" y="3053900"/>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estern State Water Resource Agency Use of Cloud Computing Technology &amp;  Platforms | Western States Water Council">
            <a:extLst>
              <a:ext uri="{FF2B5EF4-FFF2-40B4-BE49-F238E27FC236}">
                <a16:creationId xmlns:a16="http://schemas.microsoft.com/office/drawing/2014/main" id="{B6F48DFB-BFE0-624D-B419-3CAD59532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334" y="1993511"/>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C4F2E369-1119-504E-97AA-C8D305F35404}"/>
              </a:ext>
            </a:extLst>
          </p:cNvPr>
          <p:cNvPicPr>
            <a:picLocks noChangeAspect="1"/>
          </p:cNvPicPr>
          <p:nvPr/>
        </p:nvPicPr>
        <p:blipFill>
          <a:blip r:embed="rId7"/>
          <a:stretch>
            <a:fillRect/>
          </a:stretch>
        </p:blipFill>
        <p:spPr>
          <a:xfrm>
            <a:off x="3578208" y="1972424"/>
            <a:ext cx="1621606" cy="622697"/>
          </a:xfrm>
          <a:prstGeom prst="rect">
            <a:avLst/>
          </a:prstGeom>
        </p:spPr>
      </p:pic>
      <p:pic>
        <p:nvPicPr>
          <p:cNvPr id="8" name="Google Shape;332;p3">
            <a:extLst>
              <a:ext uri="{FF2B5EF4-FFF2-40B4-BE49-F238E27FC236}">
                <a16:creationId xmlns:a16="http://schemas.microsoft.com/office/drawing/2014/main" id="{1E3FBBAA-B513-E44D-AB2E-6642BC9D99D2}"/>
              </a:ext>
            </a:extLst>
          </p:cNvPr>
          <p:cNvPicPr preferRelativeResize="0"/>
          <p:nvPr/>
        </p:nvPicPr>
        <p:blipFill>
          <a:blip r:embed="rId8">
            <a:alphaModFix/>
          </a:blip>
          <a:stretch>
            <a:fillRect/>
          </a:stretch>
        </p:blipFill>
        <p:spPr>
          <a:xfrm>
            <a:off x="3578208" y="2883270"/>
            <a:ext cx="1494929" cy="523225"/>
          </a:xfrm>
          <a:prstGeom prst="rect">
            <a:avLst/>
          </a:prstGeom>
          <a:noFill/>
          <a:ln>
            <a:noFill/>
          </a:ln>
        </p:spPr>
      </p:pic>
      <p:pic>
        <p:nvPicPr>
          <p:cNvPr id="9" name="Google Shape;327;p3">
            <a:extLst>
              <a:ext uri="{FF2B5EF4-FFF2-40B4-BE49-F238E27FC236}">
                <a16:creationId xmlns:a16="http://schemas.microsoft.com/office/drawing/2014/main" id="{C8E4A9AB-3AC5-B04B-B5D5-A5721497A4CA}"/>
              </a:ext>
            </a:extLst>
          </p:cNvPr>
          <p:cNvPicPr preferRelativeResize="0"/>
          <p:nvPr/>
        </p:nvPicPr>
        <p:blipFill>
          <a:blip r:embed="rId9">
            <a:alphaModFix/>
          </a:blip>
          <a:stretch>
            <a:fillRect/>
          </a:stretch>
        </p:blipFill>
        <p:spPr>
          <a:xfrm>
            <a:off x="6131250" y="3513716"/>
            <a:ext cx="1116250" cy="446500"/>
          </a:xfrm>
          <a:prstGeom prst="rect">
            <a:avLst/>
          </a:prstGeom>
          <a:noFill/>
          <a:ln>
            <a:noFill/>
          </a:ln>
        </p:spPr>
      </p:pic>
      <p:pic>
        <p:nvPicPr>
          <p:cNvPr id="10" name="Google Shape;328;p3">
            <a:extLst>
              <a:ext uri="{FF2B5EF4-FFF2-40B4-BE49-F238E27FC236}">
                <a16:creationId xmlns:a16="http://schemas.microsoft.com/office/drawing/2014/main" id="{9BF6A6A6-8BAB-894B-99AB-4E010200DDE4}"/>
              </a:ext>
            </a:extLst>
          </p:cNvPr>
          <p:cNvPicPr preferRelativeResize="0"/>
          <p:nvPr/>
        </p:nvPicPr>
        <p:blipFill>
          <a:blip r:embed="rId10">
            <a:alphaModFix/>
          </a:blip>
          <a:stretch>
            <a:fillRect/>
          </a:stretch>
        </p:blipFill>
        <p:spPr>
          <a:xfrm>
            <a:off x="6284965" y="3992518"/>
            <a:ext cx="817336" cy="543900"/>
          </a:xfrm>
          <a:prstGeom prst="rect">
            <a:avLst/>
          </a:prstGeom>
          <a:noFill/>
          <a:ln>
            <a:noFill/>
          </a:ln>
        </p:spPr>
      </p:pic>
      <p:pic>
        <p:nvPicPr>
          <p:cNvPr id="11" name="Google Shape;329;p3">
            <a:extLst>
              <a:ext uri="{FF2B5EF4-FFF2-40B4-BE49-F238E27FC236}">
                <a16:creationId xmlns:a16="http://schemas.microsoft.com/office/drawing/2014/main" id="{33A7B063-F271-CD4F-B396-1A6F07E753D5}"/>
              </a:ext>
            </a:extLst>
          </p:cNvPr>
          <p:cNvPicPr preferRelativeResize="0"/>
          <p:nvPr/>
        </p:nvPicPr>
        <p:blipFill>
          <a:blip r:embed="rId11">
            <a:alphaModFix/>
          </a:blip>
          <a:stretch>
            <a:fillRect/>
          </a:stretch>
        </p:blipFill>
        <p:spPr>
          <a:xfrm>
            <a:off x="8160557" y="3566111"/>
            <a:ext cx="1252925" cy="341710"/>
          </a:xfrm>
          <a:prstGeom prst="rect">
            <a:avLst/>
          </a:prstGeom>
          <a:noFill/>
          <a:ln>
            <a:noFill/>
          </a:ln>
        </p:spPr>
      </p:pic>
      <p:pic>
        <p:nvPicPr>
          <p:cNvPr id="12" name="Google Shape;331;p3">
            <a:extLst>
              <a:ext uri="{FF2B5EF4-FFF2-40B4-BE49-F238E27FC236}">
                <a16:creationId xmlns:a16="http://schemas.microsoft.com/office/drawing/2014/main" id="{052DCFA9-8A7C-2A4B-8684-E472C12BF4D1}"/>
              </a:ext>
            </a:extLst>
          </p:cNvPr>
          <p:cNvPicPr preferRelativeResize="0"/>
          <p:nvPr/>
        </p:nvPicPr>
        <p:blipFill>
          <a:blip r:embed="rId12">
            <a:alphaModFix/>
          </a:blip>
          <a:stretch>
            <a:fillRect/>
          </a:stretch>
        </p:blipFill>
        <p:spPr>
          <a:xfrm>
            <a:off x="7392699" y="3542077"/>
            <a:ext cx="723616" cy="501171"/>
          </a:xfrm>
          <a:prstGeom prst="rect">
            <a:avLst/>
          </a:prstGeom>
          <a:noFill/>
          <a:ln>
            <a:noFill/>
          </a:ln>
        </p:spPr>
      </p:pic>
      <p:pic>
        <p:nvPicPr>
          <p:cNvPr id="13" name="Google Shape;155;gd5d2a1e9f6_0_26">
            <a:extLst>
              <a:ext uri="{FF2B5EF4-FFF2-40B4-BE49-F238E27FC236}">
                <a16:creationId xmlns:a16="http://schemas.microsoft.com/office/drawing/2014/main" id="{FC87AA34-02B6-B74E-8C65-77F18D29476A}"/>
              </a:ext>
            </a:extLst>
          </p:cNvPr>
          <p:cNvPicPr preferRelativeResize="0"/>
          <p:nvPr/>
        </p:nvPicPr>
        <p:blipFill rotWithShape="1">
          <a:blip r:embed="rId13">
            <a:alphaModFix/>
          </a:blip>
          <a:srcRect/>
          <a:stretch/>
        </p:blipFill>
        <p:spPr>
          <a:xfrm>
            <a:off x="8160556" y="3955731"/>
            <a:ext cx="1252925" cy="501170"/>
          </a:xfrm>
          <a:prstGeom prst="rect">
            <a:avLst/>
          </a:prstGeom>
          <a:noFill/>
          <a:ln>
            <a:noFill/>
          </a:ln>
        </p:spPr>
      </p:pic>
      <p:pic>
        <p:nvPicPr>
          <p:cNvPr id="14" name="Picture 6">
            <a:extLst>
              <a:ext uri="{FF2B5EF4-FFF2-40B4-BE49-F238E27FC236}">
                <a16:creationId xmlns:a16="http://schemas.microsoft.com/office/drawing/2014/main" id="{54A6FE1D-2013-7748-B4BF-6722A409F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404" y="4746777"/>
            <a:ext cx="1116250" cy="325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estern State Water Resource Agency Use of Cloud Computing Technology &amp;  Platforms | Western States Water Council">
            <a:extLst>
              <a:ext uri="{FF2B5EF4-FFF2-40B4-BE49-F238E27FC236}">
                <a16:creationId xmlns:a16="http://schemas.microsoft.com/office/drawing/2014/main" id="{E6B97256-1DB6-9F45-B667-467F064D5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699" y="4167025"/>
            <a:ext cx="398303" cy="579752"/>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332;p3">
            <a:extLst>
              <a:ext uri="{FF2B5EF4-FFF2-40B4-BE49-F238E27FC236}">
                <a16:creationId xmlns:a16="http://schemas.microsoft.com/office/drawing/2014/main" id="{53BACDAB-7060-1142-BB19-F8AC551E4698}"/>
              </a:ext>
            </a:extLst>
          </p:cNvPr>
          <p:cNvPicPr preferRelativeResize="0"/>
          <p:nvPr/>
        </p:nvPicPr>
        <p:blipFill>
          <a:blip r:embed="rId8">
            <a:alphaModFix/>
          </a:blip>
          <a:stretch>
            <a:fillRect/>
          </a:stretch>
        </p:blipFill>
        <p:spPr>
          <a:xfrm>
            <a:off x="8119948" y="4507216"/>
            <a:ext cx="1231106" cy="430887"/>
          </a:xfrm>
          <a:prstGeom prst="rect">
            <a:avLst/>
          </a:prstGeom>
          <a:noFill/>
          <a:ln>
            <a:noFill/>
          </a:ln>
        </p:spPr>
      </p:pic>
      <p:sp>
        <p:nvSpPr>
          <p:cNvPr id="18" name="TextBox 17">
            <a:extLst>
              <a:ext uri="{FF2B5EF4-FFF2-40B4-BE49-F238E27FC236}">
                <a16:creationId xmlns:a16="http://schemas.microsoft.com/office/drawing/2014/main" id="{557B0870-B1A6-6349-AD97-EB30A7040C24}"/>
              </a:ext>
            </a:extLst>
          </p:cNvPr>
          <p:cNvSpPr txBox="1"/>
          <p:nvPr/>
        </p:nvSpPr>
        <p:spPr>
          <a:xfrm>
            <a:off x="5600742" y="2379602"/>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formal Coalition of organizations providing technology research, development, and socialization enabling the </a:t>
            </a:r>
            <a:r>
              <a:rPr lang="en-US" dirty="0">
                <a:solidFill>
                  <a:srgbClr val="0A3160"/>
                </a:solidFill>
                <a:latin typeface="Avenir"/>
                <a:ea typeface="Avenir"/>
                <a:cs typeface="Avenir"/>
                <a:sym typeface="Avenir"/>
              </a:rPr>
              <a:t>vision</a:t>
            </a:r>
            <a:endParaRPr lang="en-US" sz="1800" dirty="0">
              <a:solidFill>
                <a:srgbClr val="0A3160"/>
              </a:solidFill>
              <a:latin typeface="Avenir"/>
              <a:ea typeface="Avenir"/>
              <a:cs typeface="Avenir"/>
              <a:sym typeface="Avenir"/>
            </a:endParaRPr>
          </a:p>
        </p:txBody>
      </p:sp>
      <p:pic>
        <p:nvPicPr>
          <p:cNvPr id="19" name="Picture 18" descr="Graphical user interface&#10;&#10;Description automatically generated with medium confidence">
            <a:extLst>
              <a:ext uri="{FF2B5EF4-FFF2-40B4-BE49-F238E27FC236}">
                <a16:creationId xmlns:a16="http://schemas.microsoft.com/office/drawing/2014/main" id="{200586D5-3830-AB41-8973-91B5D062F6B4}"/>
              </a:ext>
            </a:extLst>
          </p:cNvPr>
          <p:cNvPicPr>
            <a:picLocks noChangeAspect="1"/>
          </p:cNvPicPr>
          <p:nvPr/>
        </p:nvPicPr>
        <p:blipFill>
          <a:blip r:embed="rId4"/>
          <a:stretch>
            <a:fillRect/>
          </a:stretch>
        </p:blipFill>
        <p:spPr>
          <a:xfrm>
            <a:off x="7754507" y="4971525"/>
            <a:ext cx="1347131" cy="505574"/>
          </a:xfrm>
          <a:prstGeom prst="rect">
            <a:avLst/>
          </a:prstGeom>
        </p:spPr>
      </p:pic>
      <p:sp>
        <p:nvSpPr>
          <p:cNvPr id="20" name="TextBox 19">
            <a:extLst>
              <a:ext uri="{FF2B5EF4-FFF2-40B4-BE49-F238E27FC236}">
                <a16:creationId xmlns:a16="http://schemas.microsoft.com/office/drawing/2014/main" id="{F8E8546F-6634-F845-8817-437291BFAED1}"/>
              </a:ext>
            </a:extLst>
          </p:cNvPr>
          <p:cNvSpPr txBox="1"/>
          <p:nvPr/>
        </p:nvSpPr>
        <p:spPr>
          <a:xfrm>
            <a:off x="2998934" y="9656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The Internet of Water: A vision for modern water data infrastructure connecting water data across the US so that it is Discoverable, Accessible, and Interoperable</a:t>
            </a:r>
          </a:p>
        </p:txBody>
      </p:sp>
      <p:sp>
        <p:nvSpPr>
          <p:cNvPr id="21" name="TextBox 20">
            <a:extLst>
              <a:ext uri="{FF2B5EF4-FFF2-40B4-BE49-F238E27FC236}">
                <a16:creationId xmlns:a16="http://schemas.microsoft.com/office/drawing/2014/main" id="{09415561-B047-5345-A216-DD7DF054BBE3}"/>
              </a:ext>
            </a:extLst>
          </p:cNvPr>
          <p:cNvSpPr txBox="1"/>
          <p:nvPr/>
        </p:nvSpPr>
        <p:spPr>
          <a:xfrm>
            <a:off x="325315" y="428431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community of practice implementing the ideas developed in the Coalition, sometimes formalized as projects</a:t>
            </a:r>
          </a:p>
        </p:txBody>
      </p:sp>
      <p:pic>
        <p:nvPicPr>
          <p:cNvPr id="22" name="Google Shape;177;p5">
            <a:extLst>
              <a:ext uri="{FF2B5EF4-FFF2-40B4-BE49-F238E27FC236}">
                <a16:creationId xmlns:a16="http://schemas.microsoft.com/office/drawing/2014/main" id="{FBCC3B22-B944-7345-8C70-E8B5BB4BE59D}"/>
              </a:ext>
            </a:extLst>
          </p:cNvPr>
          <p:cNvPicPr preferRelativeResize="0"/>
          <p:nvPr/>
        </p:nvPicPr>
        <p:blipFill rotWithShape="1">
          <a:blip r:embed="rId14">
            <a:alphaModFix/>
          </a:blip>
          <a:srcRect/>
          <a:stretch/>
        </p:blipFill>
        <p:spPr>
          <a:xfrm>
            <a:off x="111992" y="5224290"/>
            <a:ext cx="3216854" cy="523996"/>
          </a:xfrm>
          <a:prstGeom prst="rect">
            <a:avLst/>
          </a:prstGeom>
          <a:noFill/>
          <a:ln>
            <a:noFill/>
          </a:ln>
        </p:spPr>
      </p:pic>
      <p:sp>
        <p:nvSpPr>
          <p:cNvPr id="23" name="TextBox 22">
            <a:extLst>
              <a:ext uri="{FF2B5EF4-FFF2-40B4-BE49-F238E27FC236}">
                <a16:creationId xmlns:a16="http://schemas.microsoft.com/office/drawing/2014/main" id="{CDDCAB8E-2D6F-AF4F-AF31-F312FACEE060}"/>
              </a:ext>
            </a:extLst>
          </p:cNvPr>
          <p:cNvSpPr txBox="1"/>
          <p:nvPr/>
        </p:nvSpPr>
        <p:spPr>
          <a:xfrm>
            <a:off x="1027595" y="5865854"/>
            <a:ext cx="2550613" cy="646331"/>
          </a:xfrm>
          <a:prstGeom prst="rect">
            <a:avLst/>
          </a:prstGeom>
          <a:noFill/>
        </p:spPr>
        <p:txBody>
          <a:bodyPr wrap="square" rtlCol="0">
            <a:spAutoFit/>
          </a:bodyPr>
          <a:lstStyle/>
          <a:p>
            <a:r>
              <a:rPr lang="en-US" sz="3600" dirty="0"/>
              <a:t>NLDI</a:t>
            </a:r>
          </a:p>
        </p:txBody>
      </p:sp>
    </p:spTree>
    <p:extLst>
      <p:ext uri="{BB962C8B-B14F-4D97-AF65-F5344CB8AC3E}">
        <p14:creationId xmlns:p14="http://schemas.microsoft.com/office/powerpoint/2010/main" val="3422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4" name="Picture 3">
            <a:extLst>
              <a:ext uri="{FF2B5EF4-FFF2-40B4-BE49-F238E27FC236}">
                <a16:creationId xmlns:a16="http://schemas.microsoft.com/office/drawing/2014/main" id="{11B5FB0F-A22F-9945-9157-4FDCA0B11275}"/>
              </a:ext>
            </a:extLst>
          </p:cNvPr>
          <p:cNvPicPr>
            <a:picLocks noChangeAspect="1"/>
          </p:cNvPicPr>
          <p:nvPr/>
        </p:nvPicPr>
        <p:blipFill>
          <a:blip r:embed="rId3"/>
          <a:stretch>
            <a:fillRect/>
          </a:stretch>
        </p:blipFill>
        <p:spPr>
          <a:xfrm>
            <a:off x="0" y="1647397"/>
            <a:ext cx="12192000" cy="4833121"/>
          </a:xfrm>
          <a:prstGeom prst="rect">
            <a:avLst/>
          </a:prstGeom>
        </p:spPr>
      </p:pic>
      <p:sp>
        <p:nvSpPr>
          <p:cNvPr id="5" name="Donut 4">
            <a:extLst>
              <a:ext uri="{FF2B5EF4-FFF2-40B4-BE49-F238E27FC236}">
                <a16:creationId xmlns:a16="http://schemas.microsoft.com/office/drawing/2014/main" id="{7B1D5136-5DC1-0E4A-8ED2-00E3BC67B62D}"/>
              </a:ext>
            </a:extLst>
          </p:cNvPr>
          <p:cNvSpPr/>
          <p:nvPr/>
        </p:nvSpPr>
        <p:spPr>
          <a:xfrm>
            <a:off x="10579049" y="441397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5901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a:t>Step 5: Open a pull request to the main repository</a:t>
            </a:r>
          </a:p>
          <a:p>
            <a:endParaRPr lang="en-US"/>
          </a:p>
          <a:p>
            <a:pPr marL="0" indent="0">
              <a:buNone/>
            </a:pPr>
            <a:r>
              <a:rPr lang="en-US"/>
              <a:t> </a:t>
            </a:r>
          </a:p>
          <a:p>
            <a:endParaRPr lang="en-US"/>
          </a:p>
        </p:txBody>
      </p:sp>
      <p:pic>
        <p:nvPicPr>
          <p:cNvPr id="5" name="Picture 4">
            <a:extLst>
              <a:ext uri="{FF2B5EF4-FFF2-40B4-BE49-F238E27FC236}">
                <a16:creationId xmlns:a16="http://schemas.microsoft.com/office/drawing/2014/main" id="{B3AD70D9-0F16-A741-8580-A76FAB5F5F8D}"/>
              </a:ext>
            </a:extLst>
          </p:cNvPr>
          <p:cNvPicPr>
            <a:picLocks noChangeAspect="1"/>
          </p:cNvPicPr>
          <p:nvPr/>
        </p:nvPicPr>
        <p:blipFill>
          <a:blip r:embed="rId3"/>
          <a:stretch>
            <a:fillRect/>
          </a:stretch>
        </p:blipFill>
        <p:spPr>
          <a:xfrm>
            <a:off x="1208903" y="1703045"/>
            <a:ext cx="8686459" cy="5100070"/>
          </a:xfrm>
          <a:prstGeom prst="rect">
            <a:avLst/>
          </a:prstGeom>
        </p:spPr>
      </p:pic>
    </p:spTree>
    <p:extLst>
      <p:ext uri="{BB962C8B-B14F-4D97-AF65-F5344CB8AC3E}">
        <p14:creationId xmlns:p14="http://schemas.microsoft.com/office/powerpoint/2010/main" val="3885206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a:t>
            </a:r>
            <a:r>
              <a:rPr lang="en-US" dirty="0" err="1"/>
              <a:t>geoconnex.us</a:t>
            </a:r>
            <a:r>
              <a:rPr lang="en-US" dirty="0"/>
              <a:t> team to help you directly!</a:t>
            </a:r>
          </a:p>
          <a:p>
            <a:endParaRPr lang="en-US" dirty="0"/>
          </a:p>
          <a:p>
            <a:pPr marL="0" indent="0">
              <a:buNone/>
            </a:pPr>
            <a:r>
              <a:rPr lang="en-US" dirty="0"/>
              <a:t> </a:t>
            </a:r>
          </a:p>
          <a:p>
            <a:endParaRPr lang="en-US" dirty="0"/>
          </a:p>
        </p:txBody>
      </p:sp>
      <p:pic>
        <p:nvPicPr>
          <p:cNvPr id="4" name="Picture 3">
            <a:extLst>
              <a:ext uri="{FF2B5EF4-FFF2-40B4-BE49-F238E27FC236}">
                <a16:creationId xmlns:a16="http://schemas.microsoft.com/office/drawing/2014/main" id="{DEF3CB1C-1721-9A46-B4D6-234D7AEBC68A}"/>
              </a:ext>
            </a:extLst>
          </p:cNvPr>
          <p:cNvPicPr>
            <a:picLocks noChangeAspect="1"/>
          </p:cNvPicPr>
          <p:nvPr/>
        </p:nvPicPr>
        <p:blipFill>
          <a:blip r:embed="rId3"/>
          <a:stretch>
            <a:fillRect/>
          </a:stretch>
        </p:blipFill>
        <p:spPr>
          <a:xfrm>
            <a:off x="272878" y="2399873"/>
            <a:ext cx="12192000" cy="5448300"/>
          </a:xfrm>
          <a:prstGeom prst="rect">
            <a:avLst/>
          </a:prstGeom>
        </p:spPr>
      </p:pic>
      <p:sp>
        <p:nvSpPr>
          <p:cNvPr id="5" name="Donut 4">
            <a:extLst>
              <a:ext uri="{FF2B5EF4-FFF2-40B4-BE49-F238E27FC236}">
                <a16:creationId xmlns:a16="http://schemas.microsoft.com/office/drawing/2014/main" id="{D8020B9C-8EB9-6248-9514-40E7228FE7E1}"/>
              </a:ext>
            </a:extLst>
          </p:cNvPr>
          <p:cNvSpPr/>
          <p:nvPr/>
        </p:nvSpPr>
        <p:spPr>
          <a:xfrm>
            <a:off x="943583" y="3064213"/>
            <a:ext cx="1612951" cy="977628"/>
          </a:xfrm>
          <a:prstGeom prst="donut">
            <a:avLst>
              <a:gd name="adj" fmla="val 106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4021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6: Wait for your pull request to be approved</a:t>
            </a:r>
          </a:p>
          <a:p>
            <a:r>
              <a:rPr lang="en-US" dirty="0"/>
              <a:t>Alternative to Steps 1-6: Open an Issue and ask the geoconnex.us team to help you directly!</a:t>
            </a:r>
          </a:p>
          <a:p>
            <a:endParaRPr lang="en-US" dirty="0"/>
          </a:p>
          <a:p>
            <a:pPr marL="0" indent="0">
              <a:buNone/>
            </a:pPr>
            <a:r>
              <a:rPr lang="en-US" dirty="0"/>
              <a:t> </a:t>
            </a:r>
          </a:p>
          <a:p>
            <a:endParaRPr lang="en-US" dirty="0"/>
          </a:p>
        </p:txBody>
      </p:sp>
      <p:pic>
        <p:nvPicPr>
          <p:cNvPr id="5" name="Picture 4">
            <a:extLst>
              <a:ext uri="{FF2B5EF4-FFF2-40B4-BE49-F238E27FC236}">
                <a16:creationId xmlns:a16="http://schemas.microsoft.com/office/drawing/2014/main" id="{1CC78478-267E-064F-986E-4FE47EAF1620}"/>
              </a:ext>
            </a:extLst>
          </p:cNvPr>
          <p:cNvPicPr>
            <a:picLocks noChangeAspect="1"/>
          </p:cNvPicPr>
          <p:nvPr/>
        </p:nvPicPr>
        <p:blipFill>
          <a:blip r:embed="rId3"/>
          <a:stretch>
            <a:fillRect/>
          </a:stretch>
        </p:blipFill>
        <p:spPr>
          <a:xfrm>
            <a:off x="1208903" y="0"/>
            <a:ext cx="9265113" cy="6858000"/>
          </a:xfrm>
          <a:prstGeom prst="rect">
            <a:avLst/>
          </a:prstGeom>
        </p:spPr>
      </p:pic>
    </p:spTree>
    <p:extLst>
      <p:ext uri="{BB962C8B-B14F-4D97-AF65-F5344CB8AC3E}">
        <p14:creationId xmlns:p14="http://schemas.microsoft.com/office/powerpoint/2010/main" val="81615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356286" y="377482"/>
            <a:ext cx="12025184" cy="1325563"/>
          </a:xfrm>
        </p:spPr>
        <p:txBody>
          <a:bodyPr>
            <a:normAutofit fontScale="90000"/>
          </a:bodyPr>
          <a:lstStyle/>
          <a:p>
            <a:r>
              <a:rPr lang="en-US" dirty="0">
                <a:solidFill>
                  <a:schemeClr val="accent1">
                    <a:lumMod val="75000"/>
                  </a:schemeClr>
                </a:solidFill>
              </a:rPr>
              <a:t>3. Mint persistent identifiers with </a:t>
            </a:r>
            <a:r>
              <a:rPr lang="en-US" dirty="0">
                <a:solidFill>
                  <a:schemeClr val="accent1">
                    <a:lumMod val="75000"/>
                  </a:schemeClr>
                </a:solidFill>
                <a:hlinkClick r:id="rId2">
                  <a:extLst>
                    <a:ext uri="{A12FA001-AC4F-418D-AE19-62706E023703}">
                      <ahyp:hlinkClr xmlns:ahyp="http://schemas.microsoft.com/office/drawing/2018/hyperlinkcolor" val="tx"/>
                    </a:ext>
                  </a:extLst>
                </a:hlinkClick>
              </a:rPr>
              <a:t>https://geoconnex.us</a:t>
            </a:r>
            <a:br>
              <a:rPr lang="en-US" dirty="0">
                <a:solidFill>
                  <a:schemeClr val="accent1">
                    <a:lumMod val="75000"/>
                  </a:schemeClr>
                </a:solidFill>
              </a:rPr>
            </a:br>
            <a:endParaRPr lang="en-US" dirty="0"/>
          </a:p>
        </p:txBody>
      </p:sp>
      <p:sp>
        <p:nvSpPr>
          <p:cNvPr id="3" name="Content Placeholder 2">
            <a:extLst>
              <a:ext uri="{FF2B5EF4-FFF2-40B4-BE49-F238E27FC236}">
                <a16:creationId xmlns:a16="http://schemas.microsoft.com/office/drawing/2014/main" id="{C14A2601-2F9F-854A-B342-BEF129313D4D}"/>
              </a:ext>
            </a:extLst>
          </p:cNvPr>
          <p:cNvSpPr>
            <a:spLocks noGrp="1"/>
          </p:cNvSpPr>
          <p:nvPr>
            <p:ph idx="1"/>
          </p:nvPr>
        </p:nvSpPr>
        <p:spPr>
          <a:xfrm>
            <a:off x="467497" y="1040263"/>
            <a:ext cx="10515600" cy="4351338"/>
          </a:xfrm>
        </p:spPr>
        <p:txBody>
          <a:bodyPr/>
          <a:lstStyle/>
          <a:p>
            <a:r>
              <a:rPr lang="en-US" dirty="0"/>
              <a:t>Step 7: Try your PIDs!</a:t>
            </a:r>
          </a:p>
          <a:p>
            <a:endParaRPr lang="en-US" dirty="0"/>
          </a:p>
          <a:p>
            <a:pPr marL="0" indent="0">
              <a:buNone/>
            </a:pPr>
            <a:r>
              <a:rPr lang="en-US" dirty="0"/>
              <a:t> </a:t>
            </a:r>
            <a:r>
              <a:rPr lang="en-US" dirty="0">
                <a:hlinkClick r:id="rId3"/>
              </a:rPr>
              <a:t>https://geoconnex.us/iow/demo/TX05845</a:t>
            </a:r>
            <a:r>
              <a:rPr lang="en-US" dirty="0"/>
              <a:t> </a:t>
            </a:r>
          </a:p>
          <a:p>
            <a:endParaRPr lang="en-US" dirty="0"/>
          </a:p>
        </p:txBody>
      </p:sp>
    </p:spTree>
    <p:extLst>
      <p:ext uri="{BB962C8B-B14F-4D97-AF65-F5344CB8AC3E}">
        <p14:creationId xmlns:p14="http://schemas.microsoft.com/office/powerpoint/2010/main" val="2141786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841-990D-BC44-97EC-722E8598C471}"/>
              </a:ext>
            </a:extLst>
          </p:cNvPr>
          <p:cNvSpPr>
            <a:spLocks noGrp="1"/>
          </p:cNvSpPr>
          <p:nvPr>
            <p:ph type="title"/>
          </p:nvPr>
        </p:nvSpPr>
        <p:spPr/>
        <p:txBody>
          <a:bodyPr/>
          <a:lstStyle/>
          <a:p>
            <a:r>
              <a:rPr lang="en-US"/>
              <a:t>Now let’s contribute data to the NLDI</a:t>
            </a:r>
          </a:p>
        </p:txBody>
      </p:sp>
      <p:sp>
        <p:nvSpPr>
          <p:cNvPr id="3" name="Content Placeholder 2">
            <a:extLst>
              <a:ext uri="{FF2B5EF4-FFF2-40B4-BE49-F238E27FC236}">
                <a16:creationId xmlns:a16="http://schemas.microsoft.com/office/drawing/2014/main" id="{85B5DAB0-D733-2B49-9D84-2667F77558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FF256A-BAB6-C945-8063-9CF8A2A1E878}"/>
              </a:ext>
            </a:extLst>
          </p:cNvPr>
          <p:cNvPicPr>
            <a:picLocks noChangeAspect="1"/>
          </p:cNvPicPr>
          <p:nvPr/>
        </p:nvPicPr>
        <p:blipFill>
          <a:blip r:embed="rId2"/>
          <a:stretch>
            <a:fillRect/>
          </a:stretch>
        </p:blipFill>
        <p:spPr>
          <a:xfrm>
            <a:off x="2369950" y="1301369"/>
            <a:ext cx="6410025" cy="5399849"/>
          </a:xfrm>
          <a:prstGeom prst="rect">
            <a:avLst/>
          </a:prstGeom>
        </p:spPr>
      </p:pic>
    </p:spTree>
    <p:extLst>
      <p:ext uri="{BB962C8B-B14F-4D97-AF65-F5344CB8AC3E}">
        <p14:creationId xmlns:p14="http://schemas.microsoft.com/office/powerpoint/2010/main" val="682586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lstStyle/>
          <a:p>
            <a:r>
              <a:rPr lang="en-US" dirty="0"/>
              <a:t>The NLDI requires a </a:t>
            </a:r>
            <a:r>
              <a:rPr lang="en-US" dirty="0" err="1">
                <a:solidFill>
                  <a:schemeClr val="accent2">
                    <a:lumMod val="75000"/>
                  </a:schemeClr>
                </a:solidFill>
              </a:rPr>
              <a:t>geojson</a:t>
            </a:r>
            <a:r>
              <a:rPr lang="en-US" dirty="0">
                <a:solidFill>
                  <a:schemeClr val="accent2">
                    <a:lumMod val="75000"/>
                  </a:schemeClr>
                </a:solidFill>
              </a:rPr>
              <a:t> </a:t>
            </a:r>
            <a:r>
              <a:rPr lang="en-US" dirty="0"/>
              <a:t>file accessible from a URL (API or data repository) with at least columns that include the following concepts</a:t>
            </a:r>
          </a:p>
          <a:p>
            <a:pPr lvl="1"/>
            <a:r>
              <a:rPr lang="en-US" dirty="0">
                <a:solidFill>
                  <a:schemeClr val="accent2">
                    <a:lumMod val="75000"/>
                  </a:schemeClr>
                </a:solidFill>
              </a:rPr>
              <a:t>id: </a:t>
            </a:r>
            <a:r>
              <a:rPr lang="en-US" dirty="0"/>
              <a:t>a unique alphanumeric identifier for the feature within the file</a:t>
            </a:r>
          </a:p>
          <a:p>
            <a:pPr lvl="1"/>
            <a:r>
              <a:rPr lang="en-US" dirty="0" err="1">
                <a:solidFill>
                  <a:schemeClr val="accent2">
                    <a:lumMod val="75000"/>
                  </a:schemeClr>
                </a:solidFill>
              </a:rPr>
              <a:t>uri</a:t>
            </a:r>
            <a:r>
              <a:rPr lang="en-US" dirty="0">
                <a:solidFill>
                  <a:schemeClr val="accent2">
                    <a:lumMod val="75000"/>
                  </a:schemeClr>
                </a:solidFill>
              </a:rPr>
              <a:t>: </a:t>
            </a:r>
            <a:r>
              <a:rPr lang="en-US" dirty="0" err="1"/>
              <a:t>url</a:t>
            </a:r>
            <a:r>
              <a:rPr lang="en-US" dirty="0"/>
              <a:t> pointing to a particular feature web resource where more information can be found (this can be a geoconnex PID)</a:t>
            </a:r>
          </a:p>
          <a:p>
            <a:pPr lvl="1"/>
            <a:r>
              <a:rPr lang="en-US" dirty="0">
                <a:solidFill>
                  <a:schemeClr val="accent2">
                    <a:lumMod val="75000"/>
                  </a:schemeClr>
                </a:solidFill>
              </a:rPr>
              <a:t>name: </a:t>
            </a:r>
            <a:r>
              <a:rPr lang="en-US" dirty="0"/>
              <a:t>name for the feature</a:t>
            </a:r>
          </a:p>
          <a:p>
            <a:pPr lvl="1"/>
            <a:r>
              <a:rPr lang="en-US" dirty="0">
                <a:solidFill>
                  <a:schemeClr val="accent2">
                    <a:lumMod val="75000"/>
                  </a:schemeClr>
                </a:solidFill>
              </a:rPr>
              <a:t>Reach </a:t>
            </a:r>
            <a:r>
              <a:rPr lang="en-US" dirty="0"/>
              <a:t>(optional): the NHD </a:t>
            </a:r>
            <a:r>
              <a:rPr lang="en-US" dirty="0" err="1"/>
              <a:t>reachcode</a:t>
            </a:r>
            <a:r>
              <a:rPr lang="en-US" dirty="0"/>
              <a:t> from the feature’s hydrologic address (NHDPlusV2 for now, NHDHR coming)</a:t>
            </a:r>
          </a:p>
          <a:p>
            <a:pPr lvl="1"/>
            <a:r>
              <a:rPr lang="en-US" dirty="0">
                <a:solidFill>
                  <a:schemeClr val="accent2">
                    <a:lumMod val="75000"/>
                  </a:schemeClr>
                </a:solidFill>
              </a:rPr>
              <a:t>Measure </a:t>
            </a:r>
            <a:r>
              <a:rPr lang="en-US" dirty="0"/>
              <a:t>(optional): the measure along the </a:t>
            </a:r>
            <a:r>
              <a:rPr lang="en-US" dirty="0" err="1"/>
              <a:t>reachcode</a:t>
            </a:r>
            <a:r>
              <a:rPr lang="en-US" dirty="0"/>
              <a:t> from the hydrologic address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519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p:txBody>
          <a:bodyPr>
            <a:normAutofit lnSpcReduction="10000"/>
          </a:bodyPr>
          <a:lstStyle/>
          <a:p>
            <a:r>
              <a:rPr lang="en-US" dirty="0"/>
              <a:t>Option 1: URL for </a:t>
            </a:r>
            <a:r>
              <a:rPr lang="en-US" dirty="0" err="1"/>
              <a:t>GeoJSON</a:t>
            </a:r>
            <a:r>
              <a:rPr lang="en-US" dirty="0"/>
              <a:t> output from a web service</a:t>
            </a:r>
          </a:p>
          <a:p>
            <a:pPr lvl="1"/>
            <a:r>
              <a:rPr lang="en-US" dirty="0">
                <a:solidFill>
                  <a:schemeClr val="accent2">
                    <a:lumMod val="75000"/>
                  </a:schemeClr>
                </a:solidFill>
              </a:rPr>
              <a:t>NOTE:  No pagination allowed (e.g., only &lt;2,000 features for ESRI </a:t>
            </a:r>
            <a:r>
              <a:rPr lang="en-US" dirty="0" err="1">
                <a:solidFill>
                  <a:schemeClr val="accent2">
                    <a:lumMod val="75000"/>
                  </a:schemeClr>
                </a:solidFill>
              </a:rPr>
              <a:t>FeatureServer</a:t>
            </a:r>
            <a:r>
              <a:rPr lang="en-US" dirty="0">
                <a:solidFill>
                  <a:schemeClr val="accent2">
                    <a:lumMod val="75000"/>
                  </a:schemeClr>
                </a:solidFill>
              </a:rPr>
              <a:t>)</a:t>
            </a:r>
          </a:p>
          <a:p>
            <a:pPr lvl="1"/>
            <a:r>
              <a:rPr lang="en-US" dirty="0">
                <a:solidFill>
                  <a:schemeClr val="accent2">
                    <a:lumMod val="75000"/>
                  </a:schemeClr>
                </a:solidFill>
              </a:rPr>
              <a:t>NOTE: Ensure output is in WGS84 CRS</a:t>
            </a:r>
          </a:p>
          <a:p>
            <a:pPr lvl="1"/>
            <a:r>
              <a:rPr lang="en-US" dirty="0">
                <a:solidFill>
                  <a:schemeClr val="accent2">
                    <a:lumMod val="75000"/>
                  </a:schemeClr>
                </a:solidFill>
              </a:rPr>
              <a:t>NOTE: Endpoint must be publicly available (no authentication)</a:t>
            </a:r>
          </a:p>
          <a:p>
            <a:pPr lvl="1"/>
            <a:r>
              <a:rPr lang="en-US" dirty="0"/>
              <a:t>Examples:</a:t>
            </a:r>
          </a:p>
          <a:p>
            <a:pPr lvl="2"/>
            <a:r>
              <a:rPr lang="en-US" dirty="0"/>
              <a:t>ESRI Feature Service: </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https://services5.arcgis.com/9b85MAhVnAUWydgW/ArcGIS/rest/services/gwtc_2022_demo_data_(Feature_Service)/FeatureServer/0</a:t>
            </a:r>
            <a:r>
              <a:rPr lang="en-US" dirty="0">
                <a:solidFill>
                  <a:srgbClr val="7030A0"/>
                </a:solidFill>
                <a:hlinkClick r:id="rId2">
                  <a:extLst>
                    <a:ext uri="{A12FA001-AC4F-418D-AE19-62706E023703}">
                      <ahyp:hlinkClr xmlns:ahyp="http://schemas.microsoft.com/office/drawing/2018/hyperlinkcolor" val="tx"/>
                    </a:ext>
                  </a:extLst>
                </a:hlinkClick>
              </a:rPr>
              <a:t>/query?where=1%3D1&amp;outFields=*&amp;outSR=4326&amp;f=pgeojson</a:t>
            </a:r>
            <a:r>
              <a:rPr lang="en-US" dirty="0">
                <a:solidFill>
                  <a:srgbClr val="7030A0"/>
                </a:solidFill>
              </a:rPr>
              <a:t> </a:t>
            </a:r>
          </a:p>
          <a:p>
            <a:pPr lvl="2"/>
            <a:r>
              <a:rPr lang="en-US" dirty="0" err="1"/>
              <a:t>Pygeoapi</a:t>
            </a:r>
            <a:r>
              <a:rPr lang="en-US" dirty="0"/>
              <a:t> (same as internet of water landing page generator): </a:t>
            </a:r>
          </a:p>
          <a:p>
            <a:pPr lvl="2"/>
            <a:r>
              <a:rPr lang="en-US" dirty="0">
                <a:hlinkClick r:id="rId3"/>
              </a:rPr>
              <a:t>https://geoconnex-demo-pages.internetofwater.dev/collections/demo-gpkg/items?f=json&amp;limit=10000</a:t>
            </a:r>
            <a:r>
              <a:rPr lang="en-US" dirty="0"/>
              <a:t> </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9782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4. Publish a geojson file with your hydro-addressed location data</a:t>
            </a: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838200" y="1825624"/>
            <a:ext cx="10515600" cy="5241219"/>
          </a:xfrm>
        </p:spPr>
        <p:txBody>
          <a:bodyPr>
            <a:normAutofit/>
          </a:bodyPr>
          <a:lstStyle/>
          <a:p>
            <a:r>
              <a:rPr lang="en-US" dirty="0"/>
              <a:t>Option 2 (&gt;2,000 features or so): Create a separate geojson file with the fields, and place at a publicly available location with a http(s) URL (</a:t>
            </a:r>
            <a:r>
              <a:rPr lang="en-US" dirty="0">
                <a:solidFill>
                  <a:schemeClr val="accent2"/>
                </a:solidFill>
              </a:rPr>
              <a:t>NO AUTHENTICATION</a:t>
            </a:r>
            <a:r>
              <a:rPr lang="en-US" dirty="0"/>
              <a:t>). Examples:</a:t>
            </a:r>
          </a:p>
          <a:p>
            <a:pPr lvl="1"/>
            <a:r>
              <a:rPr lang="en-US" dirty="0"/>
              <a:t>University </a:t>
            </a:r>
            <a:r>
              <a:rPr lang="en-US" dirty="0" err="1"/>
              <a:t>dataverse</a:t>
            </a:r>
            <a:endParaRPr lang="en-US" dirty="0"/>
          </a:p>
          <a:p>
            <a:pPr lvl="1"/>
            <a:r>
              <a:rPr lang="en-US" dirty="0"/>
              <a:t>Personal website</a:t>
            </a: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endParaRPr lang="en-US" dirty="0">
              <a:hlinkClick r:id="rId3"/>
            </a:endParaRPr>
          </a:p>
          <a:p>
            <a:pPr lvl="2"/>
            <a:r>
              <a:rPr lang="en-US" dirty="0">
                <a:hlinkClick r:id="rId3"/>
              </a:rPr>
              <a:t>https://lincolninstitute.maps.arcgis.com/sharing/rest/content/items/89f9aa64d7ff47dd8bd2548385f3bc02/data</a:t>
            </a:r>
            <a:r>
              <a:rPr lang="en-US" dirty="0"/>
              <a:t> </a:t>
            </a:r>
          </a:p>
          <a:p>
            <a:pPr lvl="1"/>
            <a:endParaRPr lang="en-US" dirty="0"/>
          </a:p>
          <a:p>
            <a:pPr lvl="1"/>
            <a:endParaRPr lang="en-US" dirty="0"/>
          </a:p>
        </p:txBody>
      </p:sp>
      <p:pic>
        <p:nvPicPr>
          <p:cNvPr id="1026" name="Picture 2" descr="Find, Analyze and Share Water Data | CUAHSI HydroShare">
            <a:extLst>
              <a:ext uri="{FF2B5EF4-FFF2-40B4-BE49-F238E27FC236}">
                <a16:creationId xmlns:a16="http://schemas.microsoft.com/office/drawing/2014/main" id="{555CB43A-8301-524F-8B8B-B5B1EA511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367" y="4231576"/>
            <a:ext cx="3062302" cy="61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history, meaning, symbol, PNG">
            <a:extLst>
              <a:ext uri="{FF2B5EF4-FFF2-40B4-BE49-F238E27FC236}">
                <a16:creationId xmlns:a16="http://schemas.microsoft.com/office/drawing/2014/main" id="{ADC881FC-3BB2-8743-ACAB-BD87C403C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3588" y="4016776"/>
            <a:ext cx="1865643" cy="1049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Weekly News: Your Ideas in the ArcGIS Online Decem... - Esri Community">
            <a:extLst>
              <a:ext uri="{FF2B5EF4-FFF2-40B4-BE49-F238E27FC236}">
                <a16:creationId xmlns:a16="http://schemas.microsoft.com/office/drawing/2014/main" id="{36F9265A-870B-EE47-831C-424C6814D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231" y="3937430"/>
            <a:ext cx="1653822" cy="138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649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307BA-CF47-E34A-BA1A-96A2CD6C31D8}"/>
              </a:ext>
            </a:extLst>
          </p:cNvPr>
          <p:cNvSpPr>
            <a:spLocks noGrp="1"/>
          </p:cNvSpPr>
          <p:nvPr>
            <p:ph type="title"/>
          </p:nvPr>
        </p:nvSpPr>
        <p:spPr>
          <a:xfrm>
            <a:off x="529281" y="681037"/>
            <a:ext cx="12025184" cy="1325563"/>
          </a:xfrm>
        </p:spPr>
        <p:txBody>
          <a:bodyPr>
            <a:normAutofit fontScale="90000"/>
          </a:bodyPr>
          <a:lstStyle/>
          <a:p>
            <a:r>
              <a:rPr lang="en-US" dirty="0">
                <a:solidFill>
                  <a:srgbClr val="7030A0"/>
                </a:solidFill>
              </a:rPr>
              <a:t>5. Register your geojson file with the NLDI repository</a:t>
            </a:r>
            <a:br>
              <a:rPr lang="en-US" dirty="0">
                <a:solidFill>
                  <a:srgbClr val="7030A0"/>
                </a:solidFill>
              </a:rPr>
            </a:br>
            <a:br>
              <a:rPr lang="en-US" dirty="0">
                <a:solidFill>
                  <a:srgbClr val="7030A0"/>
                </a:solidFill>
              </a:rPr>
            </a:br>
            <a:br>
              <a:rPr lang="en-US" dirty="0">
                <a:solidFill>
                  <a:schemeClr val="accent1">
                    <a:lumMod val="75000"/>
                  </a:schemeClr>
                </a:solidFill>
              </a:rPr>
            </a:br>
            <a:endParaRPr lang="en-US" dirty="0"/>
          </a:p>
        </p:txBody>
      </p:sp>
      <p:sp>
        <p:nvSpPr>
          <p:cNvPr id="5" name="Content Placeholder 4">
            <a:extLst>
              <a:ext uri="{FF2B5EF4-FFF2-40B4-BE49-F238E27FC236}">
                <a16:creationId xmlns:a16="http://schemas.microsoft.com/office/drawing/2014/main" id="{E6A3691E-38D3-6243-A45C-E25414933491}"/>
              </a:ext>
            </a:extLst>
          </p:cNvPr>
          <p:cNvSpPr>
            <a:spLocks noGrp="1"/>
          </p:cNvSpPr>
          <p:nvPr>
            <p:ph idx="1"/>
          </p:nvPr>
        </p:nvSpPr>
        <p:spPr>
          <a:xfrm>
            <a:off x="726989" y="960652"/>
            <a:ext cx="10515600" cy="4351338"/>
          </a:xfrm>
        </p:spPr>
        <p:txBody>
          <a:bodyPr>
            <a:normAutofit/>
          </a:bodyPr>
          <a:lstStyle/>
          <a:p>
            <a:pPr lvl="1"/>
            <a:r>
              <a:rPr lang="en-US" dirty="0"/>
              <a:t>Submit an issue at this GitHub repository</a:t>
            </a:r>
          </a:p>
          <a:p>
            <a:pPr lvl="1"/>
            <a:r>
              <a:rPr lang="en-US" dirty="0">
                <a:hlinkClick r:id="rId3"/>
              </a:rPr>
              <a:t>https://github.com/internetofwater/nldi-services</a:t>
            </a:r>
            <a:endParaRPr lang="en-US" dirty="0"/>
          </a:p>
          <a:p>
            <a:pPr marL="457200" lvl="1" indent="0">
              <a:buNone/>
            </a:pPr>
            <a:endParaRPr lang="en-US" dirty="0"/>
          </a:p>
          <a:p>
            <a:pPr marL="457200" lvl="1" indent="0">
              <a:buNone/>
            </a:pPr>
            <a:r>
              <a:rPr lang="en-US" dirty="0"/>
              <a:t> </a:t>
            </a:r>
          </a:p>
          <a:p>
            <a:pPr lvl="1"/>
            <a:r>
              <a:rPr lang="en-US" dirty="0"/>
              <a:t>email </a:t>
            </a:r>
            <a:r>
              <a:rPr lang="en-US" dirty="0">
                <a:hlinkClick r:id="rId4"/>
              </a:rPr>
              <a:t>dblodgett@usgs.gov</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29303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What is geoconnex</a:t>
            </a:r>
          </a:p>
          <a:p>
            <a:r>
              <a:rPr lang="en-US" dirty="0"/>
              <a:t>What is the NLDI</a:t>
            </a:r>
          </a:p>
          <a:p>
            <a:endParaRPr lang="en-US" dirty="0"/>
          </a:p>
          <a:p>
            <a:r>
              <a:rPr lang="en-US" dirty="0"/>
              <a:t>How to contribute to geoconnex.us</a:t>
            </a:r>
          </a:p>
          <a:p>
            <a:r>
              <a:rPr lang="en-US" dirty="0"/>
              <a:t>How to contribute to the NLDI</a:t>
            </a:r>
          </a:p>
          <a:p>
            <a:r>
              <a:rPr lang="en-US" dirty="0"/>
              <a:t>NLDI Demo</a:t>
            </a:r>
          </a:p>
        </p:txBody>
      </p:sp>
    </p:spTree>
    <p:extLst>
      <p:ext uri="{BB962C8B-B14F-4D97-AF65-F5344CB8AC3E}">
        <p14:creationId xmlns:p14="http://schemas.microsoft.com/office/powerpoint/2010/main" val="284096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8BB2-9979-DE41-9845-14BA5235BE78}"/>
              </a:ext>
            </a:extLst>
          </p:cNvPr>
          <p:cNvSpPr>
            <a:spLocks noGrp="1"/>
          </p:cNvSpPr>
          <p:nvPr>
            <p:ph type="title"/>
          </p:nvPr>
        </p:nvSpPr>
        <p:spPr/>
        <p:txBody>
          <a:bodyPr/>
          <a:lstStyle/>
          <a:p>
            <a:r>
              <a:rPr lang="en-US" dirty="0"/>
              <a:t>NLDI – How to use</a:t>
            </a:r>
          </a:p>
        </p:txBody>
      </p:sp>
      <p:sp>
        <p:nvSpPr>
          <p:cNvPr id="3" name="Content Placeholder 2">
            <a:extLst>
              <a:ext uri="{FF2B5EF4-FFF2-40B4-BE49-F238E27FC236}">
                <a16:creationId xmlns:a16="http://schemas.microsoft.com/office/drawing/2014/main" id="{B170285E-AA1D-134A-8FE8-2919871C9EC0}"/>
              </a:ext>
            </a:extLst>
          </p:cNvPr>
          <p:cNvSpPr>
            <a:spLocks noGrp="1"/>
          </p:cNvSpPr>
          <p:nvPr>
            <p:ph idx="1"/>
          </p:nvPr>
        </p:nvSpPr>
        <p:spPr>
          <a:xfrm>
            <a:off x="630193" y="1850339"/>
            <a:ext cx="11844029" cy="4351338"/>
          </a:xfrm>
        </p:spPr>
        <p:txBody>
          <a:bodyPr/>
          <a:lstStyle/>
          <a:p>
            <a:pPr marL="0" indent="0">
              <a:buNone/>
            </a:pPr>
            <a:r>
              <a:rPr lang="en-US" dirty="0"/>
              <a:t>HTTP GET requests -&gt; </a:t>
            </a:r>
          </a:p>
          <a:p>
            <a:pPr marL="0" indent="0">
              <a:buNone/>
            </a:pPr>
            <a:r>
              <a:rPr lang="en-US" dirty="0"/>
              <a:t>                     Receive </a:t>
            </a:r>
            <a:r>
              <a:rPr lang="en-US" dirty="0" err="1"/>
              <a:t>GeoJSON</a:t>
            </a:r>
            <a:r>
              <a:rPr lang="en-US" dirty="0"/>
              <a:t> -&gt; </a:t>
            </a:r>
          </a:p>
          <a:p>
            <a:pPr marL="0" indent="0">
              <a:buNone/>
            </a:pPr>
            <a:r>
              <a:rPr lang="en-US" dirty="0"/>
              <a:t>                               Use in analysis, GIS software, custom web applications</a:t>
            </a:r>
          </a:p>
          <a:p>
            <a:endParaRPr lang="en-US" dirty="0"/>
          </a:p>
        </p:txBody>
      </p:sp>
      <p:pic>
        <p:nvPicPr>
          <p:cNvPr id="1026" name="Picture 2" descr="Image result for arcgis">
            <a:extLst>
              <a:ext uri="{FF2B5EF4-FFF2-40B4-BE49-F238E27FC236}">
                <a16:creationId xmlns:a16="http://schemas.microsoft.com/office/drawing/2014/main" id="{B15869FD-FDD2-B04F-8C39-590CCACD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3686946"/>
            <a:ext cx="1152268" cy="1152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qgis">
            <a:extLst>
              <a:ext uri="{FF2B5EF4-FFF2-40B4-BE49-F238E27FC236}">
                <a16:creationId xmlns:a16="http://schemas.microsoft.com/office/drawing/2014/main" id="{799E0B62-4F83-8C4B-B269-6CD5FB498C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337" y="3900109"/>
            <a:ext cx="2460814" cy="7259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heginit/HyRiver: A Python software stack for retrieving  hydroclimate data from web services.">
            <a:extLst>
              <a:ext uri="{FF2B5EF4-FFF2-40B4-BE49-F238E27FC236}">
                <a16:creationId xmlns:a16="http://schemas.microsoft.com/office/drawing/2014/main" id="{2616B8DD-0BB2-8744-8180-560FE29C5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1588" y="5418632"/>
            <a:ext cx="2382212" cy="7732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HDPlus Tools • nhdplusTools">
            <a:extLst>
              <a:ext uri="{FF2B5EF4-FFF2-40B4-BE49-F238E27FC236}">
                <a16:creationId xmlns:a16="http://schemas.microsoft.com/office/drawing/2014/main" id="{A56CCE37-B8CD-3745-8E9C-220A41042D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524" y="5178438"/>
            <a:ext cx="1236169" cy="143170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 (programming language) - Wikipedia">
            <a:extLst>
              <a:ext uri="{FF2B5EF4-FFF2-40B4-BE49-F238E27FC236}">
                <a16:creationId xmlns:a16="http://schemas.microsoft.com/office/drawing/2014/main" id="{37A00A9F-018E-BE48-9E29-C0FCCEB68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1240" y="3749348"/>
            <a:ext cx="1759293" cy="13660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programming language) - Wikipedia">
            <a:extLst>
              <a:ext uri="{FF2B5EF4-FFF2-40B4-BE49-F238E27FC236}">
                <a16:creationId xmlns:a16="http://schemas.microsoft.com/office/drawing/2014/main" id="{838AC053-0042-F747-A139-4E283419C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4" y="3620919"/>
            <a:ext cx="160878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22593C-A22C-CA47-BA0F-7A85500E1986}"/>
              </a:ext>
            </a:extLst>
          </p:cNvPr>
          <p:cNvPicPr>
            <a:picLocks noChangeAspect="1"/>
          </p:cNvPicPr>
          <p:nvPr/>
        </p:nvPicPr>
        <p:blipFill>
          <a:blip r:embed="rId9"/>
          <a:stretch>
            <a:fillRect/>
          </a:stretch>
        </p:blipFill>
        <p:spPr>
          <a:xfrm>
            <a:off x="5314697" y="5166356"/>
            <a:ext cx="1409827" cy="1534224"/>
          </a:xfrm>
          <a:prstGeom prst="rect">
            <a:avLst/>
          </a:prstGeom>
        </p:spPr>
      </p:pic>
      <p:sp>
        <p:nvSpPr>
          <p:cNvPr id="12" name="TextBox 11">
            <a:extLst>
              <a:ext uri="{FF2B5EF4-FFF2-40B4-BE49-F238E27FC236}">
                <a16:creationId xmlns:a16="http://schemas.microsoft.com/office/drawing/2014/main" id="{1FA62507-E067-A443-918F-95EE57E1066F}"/>
              </a:ext>
            </a:extLst>
          </p:cNvPr>
          <p:cNvSpPr txBox="1"/>
          <p:nvPr/>
        </p:nvSpPr>
        <p:spPr>
          <a:xfrm>
            <a:off x="5441245" y="705105"/>
            <a:ext cx="6096000" cy="646331"/>
          </a:xfrm>
          <a:prstGeom prst="rect">
            <a:avLst/>
          </a:prstGeom>
          <a:noFill/>
        </p:spPr>
        <p:txBody>
          <a:bodyPr wrap="square">
            <a:spAutoFit/>
          </a:bodyPr>
          <a:lstStyle/>
          <a:p>
            <a:pPr marL="0" indent="0">
              <a:buNone/>
            </a:pPr>
            <a:r>
              <a:rPr lang="en-US" dirty="0"/>
              <a:t>Swagger docs: </a:t>
            </a:r>
          </a:p>
          <a:p>
            <a:pPr marL="0" indent="0">
              <a:buNone/>
            </a:pPr>
            <a:r>
              <a:rPr lang="en-US" dirty="0">
                <a:hlinkClick r:id="rId10"/>
              </a:rPr>
              <a:t>https://labs.waterdata.usgs.gov/api/nldi/swagger-ui/index.html</a:t>
            </a:r>
            <a:r>
              <a:rPr lang="en-US" dirty="0"/>
              <a:t> </a:t>
            </a:r>
          </a:p>
        </p:txBody>
      </p:sp>
    </p:spTree>
    <p:extLst>
      <p:ext uri="{BB962C8B-B14F-4D97-AF65-F5344CB8AC3E}">
        <p14:creationId xmlns:p14="http://schemas.microsoft.com/office/powerpoint/2010/main" val="1209680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F1AD72-9A35-45E8-13D9-508B34D67EA5}"/>
              </a:ext>
            </a:extLst>
          </p:cNvPr>
          <p:cNvSpPr txBox="1"/>
          <p:nvPr/>
        </p:nvSpPr>
        <p:spPr>
          <a:xfrm>
            <a:off x="958536" y="1803519"/>
            <a:ext cx="100181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dirty="0">
              <a:latin typeface="Calibri Light"/>
              <a:ea typeface="+mj-ea"/>
              <a:cs typeface="+mj-cs"/>
            </a:endParaRPr>
          </a:p>
          <a:p>
            <a:r>
              <a:rPr lang="en-US" sz="3600" dirty="0">
                <a:latin typeface="Calibri Light"/>
                <a:ea typeface="+mj-ea"/>
                <a:cs typeface="+mj-cs"/>
                <a:hlinkClick r:id="rId3"/>
              </a:rPr>
              <a:t>https://geoconnex.us/iow/nldi/demo</a:t>
            </a:r>
            <a:r>
              <a:rPr lang="en-US" sz="3600" dirty="0">
                <a:latin typeface="Calibri Light"/>
                <a:ea typeface="+mj-ea"/>
                <a:cs typeface="+mj-cs"/>
              </a:rPr>
              <a:t> </a:t>
            </a:r>
            <a:endParaRPr lang="en-US" sz="1400" dirty="0"/>
          </a:p>
        </p:txBody>
      </p:sp>
      <p:sp>
        <p:nvSpPr>
          <p:cNvPr id="3" name="Title 1">
            <a:extLst>
              <a:ext uri="{FF2B5EF4-FFF2-40B4-BE49-F238E27FC236}">
                <a16:creationId xmlns:a16="http://schemas.microsoft.com/office/drawing/2014/main" id="{E3DC264B-3B62-7F4B-ACC1-84C82185F295}"/>
              </a:ext>
            </a:extLst>
          </p:cNvPr>
          <p:cNvSpPr>
            <a:spLocks noGrp="1"/>
          </p:cNvSpPr>
          <p:nvPr>
            <p:ph type="title"/>
          </p:nvPr>
        </p:nvSpPr>
        <p:spPr>
          <a:xfrm>
            <a:off x="838200" y="365125"/>
            <a:ext cx="10515600" cy="1325563"/>
          </a:xfrm>
        </p:spPr>
        <p:txBody>
          <a:bodyPr/>
          <a:lstStyle/>
          <a:p>
            <a:r>
              <a:rPr lang="en-US" dirty="0"/>
              <a:t>NLDI – How to use (Demo)</a:t>
            </a:r>
          </a:p>
        </p:txBody>
      </p:sp>
    </p:spTree>
    <p:extLst>
      <p:ext uri="{BB962C8B-B14F-4D97-AF65-F5344CB8AC3E}">
        <p14:creationId xmlns:p14="http://schemas.microsoft.com/office/powerpoint/2010/main" val="3229498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9401-5410-3846-B0AC-B193949FEB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8F02A0-2E03-E74C-8CBB-5A9DF357E3A1}"/>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BEFB985-AEA6-7945-B660-AD30F1D93583}"/>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786058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9D12-551B-8548-A248-E7F538CBCF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52FA29-8F18-FB4F-B506-D79A34A4515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088C1DE-1E40-A941-B2F7-D692814463FA}"/>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1678046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227B-CFC7-1941-A714-1789F39067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2C68A4-681F-E542-924B-C42BEE7EE8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604AD7-53DC-0240-97A1-E04EB86DD6A0}"/>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2191541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AA17-29D7-F04C-A3A3-9122A6A427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9CDC51-307E-434F-A852-9202221567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3324E2-8E2F-CA4B-AC33-926868F89056}"/>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54971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E6D-DA97-E746-95C0-7795981669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CE0286-F3BE-3F47-9ACE-1785F1CC805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F8674E-8E56-8A43-9A79-9FEC1976AE9E}"/>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762576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AE1C-3730-0D48-A674-96C6CBBB02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69880C-910B-AB4B-B652-8BA7F96420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44BECA-F24A-B149-A2D5-13F890EDDEF2}"/>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376851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1B71-5D45-634C-A3D8-23425057D1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F11364-CAFC-DB43-A62A-61C3BB41D22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C28F931-6C44-5B46-9675-0A40437AB6CC}"/>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5903515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BAD3-8C21-F24A-9711-B8A69B88A9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DD49ED-1FA6-9940-B0EA-7646A84579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3ED2814-D34C-634E-ABAF-36E3C8A6B6FF}"/>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89234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61E-4A84-3B4F-A6C0-E88C5159155E}"/>
              </a:ext>
            </a:extLst>
          </p:cNvPr>
          <p:cNvSpPr>
            <a:spLocks noGrp="1"/>
          </p:cNvSpPr>
          <p:nvPr>
            <p:ph type="title"/>
          </p:nvPr>
        </p:nvSpPr>
        <p:spPr/>
        <p:txBody>
          <a:bodyPr/>
          <a:lstStyle/>
          <a:p>
            <a:r>
              <a:rPr lang="en-US" dirty="0"/>
              <a:t>geoconnex.us Community</a:t>
            </a:r>
          </a:p>
        </p:txBody>
      </p:sp>
      <p:sp>
        <p:nvSpPr>
          <p:cNvPr id="3" name="Content Placeholder 2">
            <a:extLst>
              <a:ext uri="{FF2B5EF4-FFF2-40B4-BE49-F238E27FC236}">
                <a16:creationId xmlns:a16="http://schemas.microsoft.com/office/drawing/2014/main" id="{1BDDD486-0F51-5645-9B07-89B4913FFD50}"/>
              </a:ext>
            </a:extLst>
          </p:cNvPr>
          <p:cNvSpPr>
            <a:spLocks noGrp="1"/>
          </p:cNvSpPr>
          <p:nvPr>
            <p:ph idx="1"/>
          </p:nvPr>
        </p:nvSpPr>
        <p:spPr/>
        <p:txBody>
          <a:bodyPr/>
          <a:lstStyle/>
          <a:p>
            <a:r>
              <a:rPr lang="en-US" dirty="0"/>
              <a:t>Funded By:</a:t>
            </a:r>
          </a:p>
          <a:p>
            <a:endParaRPr lang="en-US" dirty="0"/>
          </a:p>
          <a:p>
            <a:r>
              <a:rPr lang="en-US" dirty="0"/>
              <a:t>Developed by: </a:t>
            </a:r>
          </a:p>
          <a:p>
            <a:endParaRPr lang="en-US" dirty="0"/>
          </a:p>
          <a:p>
            <a:r>
              <a:rPr lang="en-US" dirty="0"/>
              <a:t>Operated by:</a:t>
            </a:r>
          </a:p>
          <a:p>
            <a:endParaRPr lang="en-US" dirty="0"/>
          </a:p>
          <a:p>
            <a:r>
              <a:rPr lang="en-US" dirty="0"/>
              <a:t>Data contributed </a:t>
            </a:r>
          </a:p>
          <a:p>
            <a:pPr marL="0" indent="0">
              <a:buNone/>
            </a:pPr>
            <a:r>
              <a:rPr lang="en-US" dirty="0"/>
              <a:t>(so far) by:</a:t>
            </a:r>
          </a:p>
        </p:txBody>
      </p:sp>
      <p:pic>
        <p:nvPicPr>
          <p:cNvPr id="5" name="Picture 4" descr="Graphical user interface&#10;&#10;Description automatically generated with medium confidence">
            <a:extLst>
              <a:ext uri="{FF2B5EF4-FFF2-40B4-BE49-F238E27FC236}">
                <a16:creationId xmlns:a16="http://schemas.microsoft.com/office/drawing/2014/main" id="{279B3EE8-524A-4E4E-A577-2663CD88A9A1}"/>
              </a:ext>
            </a:extLst>
          </p:cNvPr>
          <p:cNvPicPr>
            <a:picLocks noChangeAspect="1"/>
          </p:cNvPicPr>
          <p:nvPr/>
        </p:nvPicPr>
        <p:blipFill>
          <a:blip r:embed="rId3"/>
          <a:stretch>
            <a:fillRect/>
          </a:stretch>
        </p:blipFill>
        <p:spPr>
          <a:xfrm>
            <a:off x="3365321" y="2723810"/>
            <a:ext cx="2157164" cy="8095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FAC82CB-FCF8-404C-8966-BC828E60FB63}"/>
              </a:ext>
            </a:extLst>
          </p:cNvPr>
          <p:cNvPicPr>
            <a:picLocks noChangeAspect="1"/>
          </p:cNvPicPr>
          <p:nvPr/>
        </p:nvPicPr>
        <p:blipFill>
          <a:blip r:embed="rId4"/>
          <a:stretch>
            <a:fillRect/>
          </a:stretch>
        </p:blipFill>
        <p:spPr>
          <a:xfrm>
            <a:off x="2965620" y="1604941"/>
            <a:ext cx="1927656" cy="886622"/>
          </a:xfrm>
          <a:prstGeom prst="rect">
            <a:avLst/>
          </a:prstGeom>
        </p:spPr>
      </p:pic>
      <p:pic>
        <p:nvPicPr>
          <p:cNvPr id="9" name="Picture 8" descr="Text&#10;&#10;Description automatically generated">
            <a:extLst>
              <a:ext uri="{FF2B5EF4-FFF2-40B4-BE49-F238E27FC236}">
                <a16:creationId xmlns:a16="http://schemas.microsoft.com/office/drawing/2014/main" id="{8467E653-4ABA-E34C-9B59-881D5E700E8C}"/>
              </a:ext>
            </a:extLst>
          </p:cNvPr>
          <p:cNvPicPr>
            <a:picLocks noChangeAspect="1"/>
          </p:cNvPicPr>
          <p:nvPr/>
        </p:nvPicPr>
        <p:blipFill>
          <a:blip r:embed="rId5"/>
          <a:stretch>
            <a:fillRect/>
          </a:stretch>
        </p:blipFill>
        <p:spPr>
          <a:xfrm>
            <a:off x="5002761" y="1690688"/>
            <a:ext cx="990023" cy="380169"/>
          </a:xfrm>
          <a:prstGeom prst="rect">
            <a:avLst/>
          </a:prstGeom>
        </p:spPr>
      </p:pic>
      <p:pic>
        <p:nvPicPr>
          <p:cNvPr id="1026" name="Picture 2" descr="USGS logo">
            <a:extLst>
              <a:ext uri="{FF2B5EF4-FFF2-40B4-BE49-F238E27FC236}">
                <a16:creationId xmlns:a16="http://schemas.microsoft.com/office/drawing/2014/main" id="{4B972DA9-1F70-A846-850A-EA289A564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761" y="2113019"/>
            <a:ext cx="950423" cy="3801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USGS logo">
            <a:extLst>
              <a:ext uri="{FF2B5EF4-FFF2-40B4-BE49-F238E27FC236}">
                <a16:creationId xmlns:a16="http://schemas.microsoft.com/office/drawing/2014/main" id="{C8FC9229-D76E-5C43-9AD1-E5EE9501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522" y="2747867"/>
            <a:ext cx="2028592" cy="811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aphical user interface&#10;&#10;Description automatically generated with medium confidence">
            <a:extLst>
              <a:ext uri="{FF2B5EF4-FFF2-40B4-BE49-F238E27FC236}">
                <a16:creationId xmlns:a16="http://schemas.microsoft.com/office/drawing/2014/main" id="{D6AFF429-C3D5-114A-82A2-A3C3ACE7C124}"/>
              </a:ext>
            </a:extLst>
          </p:cNvPr>
          <p:cNvPicPr>
            <a:picLocks noChangeAspect="1"/>
          </p:cNvPicPr>
          <p:nvPr/>
        </p:nvPicPr>
        <p:blipFill>
          <a:blip r:embed="rId3"/>
          <a:stretch>
            <a:fillRect/>
          </a:stretch>
        </p:blipFill>
        <p:spPr>
          <a:xfrm>
            <a:off x="3221159" y="3817126"/>
            <a:ext cx="2157164" cy="809577"/>
          </a:xfrm>
          <a:prstGeom prst="rect">
            <a:avLst/>
          </a:prstGeom>
        </p:spPr>
      </p:pic>
      <p:pic>
        <p:nvPicPr>
          <p:cNvPr id="13" name="Picture 2" descr="USGS logo">
            <a:extLst>
              <a:ext uri="{FF2B5EF4-FFF2-40B4-BE49-F238E27FC236}">
                <a16:creationId xmlns:a16="http://schemas.microsoft.com/office/drawing/2014/main" id="{EF15B91C-3DAF-0A44-8A36-455A2207A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124" y="5002150"/>
            <a:ext cx="1254544" cy="5018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84B0D2-7AC1-E74A-A716-99765953B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6928" y="4974423"/>
            <a:ext cx="1448605" cy="507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14F2536-FE11-724F-B102-8E7CE74E4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9124" y="5583735"/>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ing the EPA Seal and Logo | US EPA">
            <a:extLst>
              <a:ext uri="{FF2B5EF4-FFF2-40B4-BE49-F238E27FC236}">
                <a16:creationId xmlns:a16="http://schemas.microsoft.com/office/drawing/2014/main" id="{B5BDF589-0E7C-6D40-872D-D488BC8173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8379" y="5570650"/>
            <a:ext cx="1217154" cy="8114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stern State Water Resource Agency Use of Cloud Computing Technology &amp;  Platforms | Western States Water Council">
            <a:extLst>
              <a:ext uri="{FF2B5EF4-FFF2-40B4-BE49-F238E27FC236}">
                <a16:creationId xmlns:a16="http://schemas.microsoft.com/office/drawing/2014/main" id="{001D69D7-8E1E-ED40-81CD-1E00F72421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05287" y="5014537"/>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uidance for Engaging Communities During Development of Early Action Plans">
            <a:extLst>
              <a:ext uri="{FF2B5EF4-FFF2-40B4-BE49-F238E27FC236}">
                <a16:creationId xmlns:a16="http://schemas.microsoft.com/office/drawing/2014/main" id="{D6F91FF5-8A9F-1244-878F-0AD4AC09AC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68588" y="6151513"/>
            <a:ext cx="1035616" cy="6271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ew Mexico Water Data - New Mexico Water Data">
            <a:extLst>
              <a:ext uri="{FF2B5EF4-FFF2-40B4-BE49-F238E27FC236}">
                <a16:creationId xmlns:a16="http://schemas.microsoft.com/office/drawing/2014/main" id="{816305B2-0173-B848-9994-3B3B07E22C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8278" y="5945941"/>
            <a:ext cx="2169604" cy="86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4216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E55C-B25D-9D4A-81FD-E9DAA8D64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9B99B3-88BE-514A-BAA1-D89DCEC7BA6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B40D0D-E1CA-8948-9316-9EF8B063A566}"/>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1766146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70517-C2D8-4447-A9F6-80F329114E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AB0F66-8FF5-9A4D-BA53-AED98625D1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5AF7144-45F5-5B40-AC27-18825F483493}"/>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2412025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319A0-EE0E-E547-8BA8-0EBC87CD46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A97431-E54B-8E4C-AA39-19913EE35D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FBCBDBD-532C-AC41-AD57-7E938E9DD239}"/>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3124585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46F0-1E73-DF4E-A210-E86D3B0146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F33ABA-E8BA-9F48-BECA-D8B57ED63A3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F366BA-9765-1844-B977-3F8B440079E2}"/>
              </a:ext>
            </a:extLst>
          </p:cNvPr>
          <p:cNvPicPr>
            <a:picLocks noChangeAspect="1"/>
          </p:cNvPicPr>
          <p:nvPr/>
        </p:nvPicPr>
        <p:blipFill>
          <a:blip r:embed="rId2"/>
          <a:stretch>
            <a:fillRect/>
          </a:stretch>
        </p:blipFill>
        <p:spPr>
          <a:xfrm>
            <a:off x="0" y="140138"/>
            <a:ext cx="12192000" cy="6577724"/>
          </a:xfrm>
          <a:prstGeom prst="rect">
            <a:avLst/>
          </a:prstGeom>
        </p:spPr>
      </p:pic>
    </p:spTree>
    <p:extLst>
      <p:ext uri="{BB962C8B-B14F-4D97-AF65-F5344CB8AC3E}">
        <p14:creationId xmlns:p14="http://schemas.microsoft.com/office/powerpoint/2010/main" val="4248898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90" name="Google Shape;790;gd5edfd6000_0_232"/>
          <p:cNvSpPr/>
          <p:nvPr/>
        </p:nvSpPr>
        <p:spPr>
          <a:xfrm>
            <a:off x="0" y="-127300"/>
            <a:ext cx="12192000" cy="5479751"/>
          </a:xfrm>
          <a:prstGeom prst="rect">
            <a:avLst/>
          </a:prstGeom>
          <a:solidFill>
            <a:srgbClr val="FFFFF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9" name="Picture 48">
            <a:extLst>
              <a:ext uri="{FF2B5EF4-FFF2-40B4-BE49-F238E27FC236}">
                <a16:creationId xmlns:a16="http://schemas.microsoft.com/office/drawing/2014/main" id="{C561E369-7B03-4DF1-9567-FC83BAA491F1}"/>
              </a:ext>
            </a:extLst>
          </p:cNvPr>
          <p:cNvPicPr>
            <a:picLocks noChangeAspect="1"/>
          </p:cNvPicPr>
          <p:nvPr/>
        </p:nvPicPr>
        <p:blipFill>
          <a:blip r:embed="rId3"/>
          <a:stretch>
            <a:fillRect/>
          </a:stretch>
        </p:blipFill>
        <p:spPr>
          <a:xfrm>
            <a:off x="156027" y="706303"/>
            <a:ext cx="5626329" cy="3243527"/>
          </a:xfrm>
          <a:prstGeom prst="rect">
            <a:avLst/>
          </a:prstGeom>
        </p:spPr>
      </p:pic>
      <p:sp>
        <p:nvSpPr>
          <p:cNvPr id="779" name="Google Shape;779;gd5edfd6000_0_232"/>
          <p:cNvSpPr/>
          <p:nvPr/>
        </p:nvSpPr>
        <p:spPr>
          <a:xfrm>
            <a:off x="7717443" y="2060895"/>
            <a:ext cx="2759100" cy="2870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2" name="Google Shape;782;gd5edfd6000_0_232"/>
          <p:cNvSpPr/>
          <p:nvPr/>
        </p:nvSpPr>
        <p:spPr>
          <a:xfrm>
            <a:off x="6510408"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3" name="Google Shape;783;gd5edfd6000_0_232"/>
          <p:cNvSpPr txBox="1"/>
          <p:nvPr/>
        </p:nvSpPr>
        <p:spPr>
          <a:xfrm>
            <a:off x="6912561" y="2041657"/>
            <a:ext cx="11754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HubKit</a:t>
            </a:r>
            <a:endParaRPr kumimoji="0" sz="2800" b="0" i="0" u="none" strike="noStrike" kern="1200" cap="none" spc="0" normalizeH="0" baseline="0" noProof="0">
              <a:ln>
                <a:noFill/>
              </a:ln>
              <a:solidFill>
                <a:srgbClr val="0A3160"/>
              </a:solidFill>
              <a:effectLst/>
              <a:uLnTx/>
              <a:uFillTx/>
              <a:latin typeface="Avenir"/>
              <a:ea typeface="Avenir"/>
              <a:cs typeface="Avenir"/>
              <a:sym typeface="Avenir"/>
            </a:endParaRPr>
          </a:p>
        </p:txBody>
      </p:sp>
      <p:sp>
        <p:nvSpPr>
          <p:cNvPr id="784" name="Google Shape;784;gd5edfd6000_0_232"/>
          <p:cNvSpPr/>
          <p:nvPr/>
        </p:nvSpPr>
        <p:spPr>
          <a:xfrm>
            <a:off x="8904445" y="2041657"/>
            <a:ext cx="1979700" cy="563400"/>
          </a:xfrm>
          <a:prstGeom prst="rect">
            <a:avLst/>
          </a:prstGeom>
          <a:solidFill>
            <a:srgbClr val="FFFFFF">
              <a:alpha val="6470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venir"/>
              <a:ea typeface="Avenir"/>
              <a:cs typeface="Avenir"/>
              <a:sym typeface="Avenir"/>
            </a:endParaRPr>
          </a:p>
        </p:txBody>
      </p:sp>
      <p:sp>
        <p:nvSpPr>
          <p:cNvPr id="785" name="Google Shape;785;gd5edfd6000_0_232"/>
          <p:cNvSpPr txBox="1"/>
          <p:nvPr/>
        </p:nvSpPr>
        <p:spPr>
          <a:xfrm>
            <a:off x="9077561" y="2041657"/>
            <a:ext cx="16578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A3160"/>
                </a:solidFill>
                <a:effectLst/>
                <a:uLnTx/>
                <a:uFillTx/>
                <a:latin typeface="Avenir"/>
                <a:ea typeface="Avenir"/>
                <a:cs typeface="Avenir"/>
                <a:sym typeface="Avenir"/>
              </a:rPr>
              <a:t>Extraction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6" name="Google Shape;786;gd5edfd6000_0_232"/>
          <p:cNvSpPr txBox="1"/>
          <p:nvPr/>
        </p:nvSpPr>
        <p:spPr>
          <a:xfrm>
            <a:off x="6522375" y="2737255"/>
            <a:ext cx="1979700" cy="2708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solidFill>
                <a:effectLst/>
                <a:uLnTx/>
                <a:uFillTx/>
                <a:latin typeface="Avenir"/>
                <a:ea typeface="Avenir"/>
                <a:cs typeface="Avenir"/>
                <a:sym typeface="Avenir"/>
              </a:rPr>
              <a:t>A free, open-source software suite that lets data providers automate the process of ingesting data, standardizing data, serving through an API, and serving relevant metadata</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Google Shape;788;gd5edfd6000_0_232"/>
          <p:cNvSpPr txBox="1"/>
          <p:nvPr/>
        </p:nvSpPr>
        <p:spPr>
          <a:xfrm>
            <a:off x="8904445" y="2679000"/>
            <a:ext cx="1979700" cy="2585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venir"/>
                <a:ea typeface="Avenir"/>
                <a:cs typeface="Avenir"/>
                <a:sym typeface="Avenir"/>
              </a:rPr>
              <a:t>Guidance and basic data extraction tools that make it easier for users to access data from already existing hubs, such as Water Quality Portal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Google Shape;791;gd5edfd6000_0_232"/>
          <p:cNvSpPr/>
          <p:nvPr/>
        </p:nvSpPr>
        <p:spPr>
          <a:xfrm>
            <a:off x="5951650" y="-122150"/>
            <a:ext cx="6062700" cy="5074500"/>
          </a:xfrm>
          <a:prstGeom prst="rect">
            <a:avLst/>
          </a:prstGeom>
          <a:solidFill>
            <a:srgbClr val="E7E6E6"/>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92" name="Google Shape;792;gd5edfd6000_0_232"/>
          <p:cNvPicPr preferRelativeResize="0"/>
          <p:nvPr/>
        </p:nvPicPr>
        <p:blipFill>
          <a:blip r:embed="rId4">
            <a:alphaModFix/>
          </a:blip>
          <a:stretch>
            <a:fillRect/>
          </a:stretch>
        </p:blipFill>
        <p:spPr>
          <a:xfrm>
            <a:off x="5973850" y="-127299"/>
            <a:ext cx="6051748" cy="985775"/>
          </a:xfrm>
          <a:prstGeom prst="rect">
            <a:avLst/>
          </a:prstGeom>
          <a:noFill/>
          <a:ln>
            <a:noFill/>
          </a:ln>
        </p:spPr>
      </p:pic>
      <p:pic>
        <p:nvPicPr>
          <p:cNvPr id="793" name="Google Shape;793;gd5edfd6000_0_232"/>
          <p:cNvPicPr preferRelativeResize="0"/>
          <p:nvPr/>
        </p:nvPicPr>
        <p:blipFill rotWithShape="1">
          <a:blip r:embed="rId5">
            <a:alphaModFix/>
          </a:blip>
          <a:srcRect l="17992" t="21705" r="69621" b="52884"/>
          <a:stretch/>
        </p:blipFill>
        <p:spPr>
          <a:xfrm>
            <a:off x="9404975" y="954487"/>
            <a:ext cx="1383373" cy="1596375"/>
          </a:xfrm>
          <a:prstGeom prst="rect">
            <a:avLst/>
          </a:prstGeom>
          <a:noFill/>
          <a:ln>
            <a:noFill/>
          </a:ln>
        </p:spPr>
      </p:pic>
      <p:pic>
        <p:nvPicPr>
          <p:cNvPr id="806" name="Google Shape;806;gd5edfd6000_0_232"/>
          <p:cNvPicPr preferRelativeResize="0"/>
          <p:nvPr/>
        </p:nvPicPr>
        <p:blipFill rotWithShape="1">
          <a:blip r:embed="rId5">
            <a:alphaModFix/>
          </a:blip>
          <a:srcRect l="18573" t="56712" r="70080" b="23855"/>
          <a:stretch/>
        </p:blipFill>
        <p:spPr>
          <a:xfrm>
            <a:off x="7211400" y="954497"/>
            <a:ext cx="1383352" cy="1332599"/>
          </a:xfrm>
          <a:prstGeom prst="rect">
            <a:avLst/>
          </a:prstGeom>
          <a:noFill/>
          <a:ln>
            <a:noFill/>
          </a:ln>
        </p:spPr>
      </p:pic>
      <p:pic>
        <p:nvPicPr>
          <p:cNvPr id="807" name="Google Shape;807;gd5edfd6000_0_232"/>
          <p:cNvPicPr preferRelativeResize="0"/>
          <p:nvPr/>
        </p:nvPicPr>
        <p:blipFill rotWithShape="1">
          <a:blip r:embed="rId5">
            <a:alphaModFix/>
          </a:blip>
          <a:srcRect l="18573" t="56712" r="70080" b="23855"/>
          <a:stretch/>
        </p:blipFill>
        <p:spPr>
          <a:xfrm>
            <a:off x="8252788" y="3169147"/>
            <a:ext cx="1383352" cy="1332599"/>
          </a:xfrm>
          <a:prstGeom prst="rect">
            <a:avLst/>
          </a:prstGeom>
          <a:noFill/>
          <a:ln>
            <a:noFill/>
          </a:ln>
        </p:spPr>
      </p:pic>
      <p:pic>
        <p:nvPicPr>
          <p:cNvPr id="808" name="Google Shape;808;gd5edfd6000_0_232"/>
          <p:cNvPicPr preferRelativeResize="0"/>
          <p:nvPr/>
        </p:nvPicPr>
        <p:blipFill rotWithShape="1">
          <a:blip r:embed="rId5">
            <a:alphaModFix/>
          </a:blip>
          <a:srcRect l="18573" t="56712" r="70080" b="23855"/>
          <a:stretch/>
        </p:blipFill>
        <p:spPr>
          <a:xfrm>
            <a:off x="6406400" y="3169147"/>
            <a:ext cx="1383352" cy="1332599"/>
          </a:xfrm>
          <a:prstGeom prst="rect">
            <a:avLst/>
          </a:prstGeom>
          <a:noFill/>
          <a:ln>
            <a:noFill/>
          </a:ln>
        </p:spPr>
      </p:pic>
      <p:cxnSp>
        <p:nvCxnSpPr>
          <p:cNvPr id="809" name="Google Shape;809;gd5edfd6000_0_232"/>
          <p:cNvCxnSpPr/>
          <p:nvPr/>
        </p:nvCxnSpPr>
        <p:spPr>
          <a:xfrm flipH="1">
            <a:off x="8594675" y="1752675"/>
            <a:ext cx="810300" cy="73500"/>
          </a:xfrm>
          <a:prstGeom prst="straightConnector1">
            <a:avLst/>
          </a:prstGeom>
          <a:noFill/>
          <a:ln w="28575" cap="flat" cmpd="sng">
            <a:solidFill>
              <a:schemeClr val="dk2"/>
            </a:solidFill>
            <a:prstDash val="solid"/>
            <a:round/>
            <a:headEnd type="none" w="med" len="med"/>
            <a:tailEnd type="triangle" w="med" len="med"/>
          </a:ln>
        </p:spPr>
      </p:cxnSp>
      <p:cxnSp>
        <p:nvCxnSpPr>
          <p:cNvPr id="810" name="Google Shape;810;gd5edfd6000_0_232"/>
          <p:cNvCxnSpPr>
            <a:endCxn id="808" idx="0"/>
          </p:cNvCxnSpPr>
          <p:nvPr/>
        </p:nvCxnSpPr>
        <p:spPr>
          <a:xfrm flipH="1">
            <a:off x="7098076" y="2215447"/>
            <a:ext cx="770100" cy="953700"/>
          </a:xfrm>
          <a:prstGeom prst="straightConnector1">
            <a:avLst/>
          </a:prstGeom>
          <a:noFill/>
          <a:ln w="28575" cap="flat" cmpd="sng">
            <a:solidFill>
              <a:srgbClr val="4A86E8"/>
            </a:solidFill>
            <a:prstDash val="solid"/>
            <a:round/>
            <a:headEnd type="triangle" w="med" len="med"/>
            <a:tailEnd type="triangle" w="med" len="med"/>
          </a:ln>
        </p:spPr>
      </p:cxnSp>
      <p:cxnSp>
        <p:nvCxnSpPr>
          <p:cNvPr id="811" name="Google Shape;811;gd5edfd6000_0_232"/>
          <p:cNvCxnSpPr>
            <a:endCxn id="807" idx="0"/>
          </p:cNvCxnSpPr>
          <p:nvPr/>
        </p:nvCxnSpPr>
        <p:spPr>
          <a:xfrm>
            <a:off x="8020464" y="2367847"/>
            <a:ext cx="924000" cy="801300"/>
          </a:xfrm>
          <a:prstGeom prst="straightConnector1">
            <a:avLst/>
          </a:prstGeom>
          <a:noFill/>
          <a:ln w="28575" cap="flat" cmpd="sng">
            <a:solidFill>
              <a:srgbClr val="4A86E8"/>
            </a:solidFill>
            <a:prstDash val="solid"/>
            <a:round/>
            <a:headEnd type="triangle" w="med" len="med"/>
            <a:tailEnd type="triangle" w="med" len="med"/>
          </a:ln>
        </p:spPr>
      </p:cxnSp>
      <p:cxnSp>
        <p:nvCxnSpPr>
          <p:cNvPr id="812" name="Google Shape;812;gd5edfd6000_0_232"/>
          <p:cNvCxnSpPr/>
          <p:nvPr/>
        </p:nvCxnSpPr>
        <p:spPr>
          <a:xfrm>
            <a:off x="7637352" y="3835446"/>
            <a:ext cx="827100" cy="14700"/>
          </a:xfrm>
          <a:prstGeom prst="straightConnector1">
            <a:avLst/>
          </a:prstGeom>
          <a:noFill/>
          <a:ln w="28575" cap="flat" cmpd="sng">
            <a:solidFill>
              <a:srgbClr val="4A86E8"/>
            </a:solidFill>
            <a:prstDash val="solid"/>
            <a:round/>
            <a:headEnd type="triangle" w="med" len="med"/>
            <a:tailEnd type="triangle" w="med" len="med"/>
          </a:ln>
        </p:spPr>
      </p:cxnSp>
      <p:pic>
        <p:nvPicPr>
          <p:cNvPr id="813" name="Google Shape;813;gd5edfd6000_0_232"/>
          <p:cNvPicPr preferRelativeResize="0"/>
          <p:nvPr/>
        </p:nvPicPr>
        <p:blipFill>
          <a:blip r:embed="rId6">
            <a:alphaModFix/>
          </a:blip>
          <a:stretch>
            <a:fillRect/>
          </a:stretch>
        </p:blipFill>
        <p:spPr>
          <a:xfrm>
            <a:off x="7348163" y="2576025"/>
            <a:ext cx="304200" cy="304200"/>
          </a:xfrm>
          <a:prstGeom prst="rect">
            <a:avLst/>
          </a:prstGeom>
          <a:noFill/>
          <a:ln>
            <a:noFill/>
          </a:ln>
        </p:spPr>
      </p:pic>
      <p:pic>
        <p:nvPicPr>
          <p:cNvPr id="814" name="Google Shape;814;gd5edfd6000_0_232"/>
          <p:cNvPicPr preferRelativeResize="0"/>
          <p:nvPr/>
        </p:nvPicPr>
        <p:blipFill>
          <a:blip r:embed="rId6">
            <a:alphaModFix/>
          </a:blip>
          <a:stretch>
            <a:fillRect/>
          </a:stretch>
        </p:blipFill>
        <p:spPr>
          <a:xfrm>
            <a:off x="8234200" y="2576025"/>
            <a:ext cx="304200" cy="304200"/>
          </a:xfrm>
          <a:prstGeom prst="rect">
            <a:avLst/>
          </a:prstGeom>
          <a:noFill/>
          <a:ln>
            <a:noFill/>
          </a:ln>
        </p:spPr>
      </p:pic>
      <p:pic>
        <p:nvPicPr>
          <p:cNvPr id="815" name="Google Shape;815;gd5edfd6000_0_232"/>
          <p:cNvPicPr preferRelativeResize="0"/>
          <p:nvPr/>
        </p:nvPicPr>
        <p:blipFill>
          <a:blip r:embed="rId6">
            <a:alphaModFix/>
          </a:blip>
          <a:stretch>
            <a:fillRect/>
          </a:stretch>
        </p:blipFill>
        <p:spPr>
          <a:xfrm>
            <a:off x="7869163" y="3683350"/>
            <a:ext cx="304200" cy="304200"/>
          </a:xfrm>
          <a:prstGeom prst="rect">
            <a:avLst/>
          </a:prstGeom>
          <a:noFill/>
          <a:ln>
            <a:noFill/>
          </a:ln>
        </p:spPr>
      </p:pic>
      <p:sp>
        <p:nvSpPr>
          <p:cNvPr id="816" name="Google Shape;816;gd5edfd6000_0_232"/>
          <p:cNvSpPr/>
          <p:nvPr/>
        </p:nvSpPr>
        <p:spPr>
          <a:xfrm>
            <a:off x="3718575" y="5842300"/>
            <a:ext cx="14820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panose="020F0502020204030204"/>
                <a:ea typeface="+mn-ea"/>
                <a:cs typeface="+mn-cs"/>
              </a:rPr>
              <a:t>Search engines</a:t>
            </a:r>
            <a:endParaRPr kumimoji="0"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7" name="Google Shape;817;gd5edfd6000_0_232"/>
          <p:cNvSpPr/>
          <p:nvPr/>
        </p:nvSpPr>
        <p:spPr>
          <a:xfrm>
            <a:off x="5347450" y="5842300"/>
            <a:ext cx="1633500" cy="6771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Applications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18" name="Google Shape;818;gd5edfd6000_0_232"/>
          <p:cNvCxnSpPr>
            <a:stCxn id="816" idx="0"/>
            <a:endCxn id="819" idx="3"/>
          </p:cNvCxnSpPr>
          <p:nvPr/>
        </p:nvCxnSpPr>
        <p:spPr>
          <a:xfrm flipV="1">
            <a:off x="4459575" y="4109421"/>
            <a:ext cx="558810" cy="1732879"/>
          </a:xfrm>
          <a:prstGeom prst="straightConnector1">
            <a:avLst/>
          </a:prstGeom>
          <a:noFill/>
          <a:ln w="28575" cap="flat" cmpd="sng">
            <a:solidFill>
              <a:srgbClr val="014B8E"/>
            </a:solidFill>
            <a:prstDash val="solid"/>
            <a:round/>
            <a:headEnd type="triangle" w="med" len="med"/>
            <a:tailEnd type="none" w="med" len="med"/>
          </a:ln>
        </p:spPr>
      </p:cxnSp>
      <p:cxnSp>
        <p:nvCxnSpPr>
          <p:cNvPr id="820" name="Google Shape;820;gd5edfd6000_0_232"/>
          <p:cNvCxnSpPr>
            <a:stCxn id="817" idx="0"/>
          </p:cNvCxnSpPr>
          <p:nvPr/>
        </p:nvCxnSpPr>
        <p:spPr>
          <a:xfrm rot="10800000" flipH="1">
            <a:off x="6164200" y="4965400"/>
            <a:ext cx="115200" cy="876900"/>
          </a:xfrm>
          <a:prstGeom prst="straightConnector1">
            <a:avLst/>
          </a:prstGeom>
          <a:noFill/>
          <a:ln w="28575" cap="flat" cmpd="sng">
            <a:solidFill>
              <a:srgbClr val="014B8E"/>
            </a:solidFill>
            <a:prstDash val="solid"/>
            <a:round/>
            <a:headEnd type="triangle" w="med" len="med"/>
            <a:tailEnd type="none" w="med" len="med"/>
          </a:ln>
        </p:spPr>
      </p:cxnSp>
      <p:cxnSp>
        <p:nvCxnSpPr>
          <p:cNvPr id="821" name="Google Shape;821;gd5edfd6000_0_232"/>
          <p:cNvCxnSpPr/>
          <p:nvPr/>
        </p:nvCxnSpPr>
        <p:spPr>
          <a:xfrm>
            <a:off x="5635700" y="3827946"/>
            <a:ext cx="1082100" cy="3000"/>
          </a:xfrm>
          <a:prstGeom prst="straightConnector1">
            <a:avLst/>
          </a:prstGeom>
          <a:noFill/>
          <a:ln w="28575" cap="flat" cmpd="sng">
            <a:solidFill>
              <a:srgbClr val="4A86E8"/>
            </a:solidFill>
            <a:prstDash val="solid"/>
            <a:round/>
            <a:headEnd type="triangle" w="med" len="med"/>
            <a:tailEnd type="triangle" w="med" len="med"/>
          </a:ln>
        </p:spPr>
      </p:cxnSp>
      <p:sp>
        <p:nvSpPr>
          <p:cNvPr id="819" name="Google Shape;819;gd5edfd6000_0_232"/>
          <p:cNvSpPr/>
          <p:nvPr/>
        </p:nvSpPr>
        <p:spPr>
          <a:xfrm>
            <a:off x="4389075" y="407475"/>
            <a:ext cx="4297200" cy="4337100"/>
          </a:xfrm>
          <a:prstGeom prst="ellipse">
            <a:avLst/>
          </a:prstGeom>
          <a:solidFill>
            <a:srgbClr val="014B8E">
              <a:alpha val="41900"/>
            </a:srgbClr>
          </a:solidFill>
          <a:ln w="12700" cap="flat" cmpd="sng">
            <a:solidFill>
              <a:srgbClr val="642F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63C1"/>
              </a:buClr>
              <a:buSzPts val="2640"/>
              <a:buFont typeface="Noto Sans Symbols"/>
              <a:buNone/>
              <a:tabLst/>
              <a:defRPr/>
            </a:pPr>
            <a:r>
              <a:rPr kumimoji="0" lang="en-US" sz="4500" b="0" i="0" u="none" strike="noStrike" kern="1200" cap="none" spc="0" normalizeH="0" baseline="0" noProof="0">
                <a:ln>
                  <a:noFill/>
                </a:ln>
                <a:solidFill>
                  <a:prstClr val="white"/>
                </a:solidFill>
                <a:effectLst/>
                <a:uLnTx/>
                <a:uFillTx/>
                <a:latin typeface="Courier New"/>
                <a:ea typeface="Courier New"/>
                <a:cs typeface="Courier New"/>
                <a:sym typeface="Courier New"/>
              </a:rPr>
              <a:t>an internet of water</a:t>
            </a:r>
            <a:endParaRPr kumimoji="0" sz="3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Google Shape;675;gd5edfd6000_0_84">
            <a:extLst>
              <a:ext uri="{FF2B5EF4-FFF2-40B4-BE49-F238E27FC236}">
                <a16:creationId xmlns:a16="http://schemas.microsoft.com/office/drawing/2014/main" id="{14A08030-4C97-43C3-84C0-79147EF93346}"/>
              </a:ext>
            </a:extLst>
          </p:cNvPr>
          <p:cNvSpPr txBox="1"/>
          <p:nvPr/>
        </p:nvSpPr>
        <p:spPr>
          <a:xfrm>
            <a:off x="207575" y="-52125"/>
            <a:ext cx="5641500" cy="677078"/>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base" latinLnBrk="0" hangingPunct="1">
              <a:lnSpc>
                <a:spcPct val="100000"/>
              </a:lnSpc>
              <a:spcBef>
                <a:spcPts val="0"/>
              </a:spcBef>
              <a:spcAft>
                <a:spcPts val="0"/>
              </a:spcAft>
              <a:buClr>
                <a:srgbClr val="BC5FBC"/>
              </a:buClr>
              <a:buSzPct val="110000"/>
              <a:buFont typeface="Wingdings" panose="05000000000000000000" pitchFamily="2" charset="2"/>
              <a:buNone/>
              <a:tabLst/>
              <a:defRPr/>
            </a:pPr>
            <a:r>
              <a:rPr kumimoji="0" lang="en-US" sz="3200" b="0" i="0" u="none" strike="noStrike" kern="1200" cap="none" spc="0" normalizeH="0" baseline="0" noProof="0" dirty="0">
                <a:ln>
                  <a:noFill/>
                </a:ln>
                <a:solidFill>
                  <a:srgbClr val="006F4B"/>
                </a:solidFill>
                <a:effectLst/>
                <a:uLnTx/>
                <a:uFillTx/>
                <a:latin typeface="Arial"/>
                <a:ea typeface="Avenir"/>
                <a:cs typeface="Avenir"/>
                <a:sym typeface="Avenir"/>
              </a:rPr>
              <a:t>3DHP Infostructure</a:t>
            </a:r>
            <a:endParaRPr kumimoji="0" sz="3200" b="0" i="0" u="none" strike="noStrike" kern="1200" cap="none" spc="0" normalizeH="0" baseline="0" noProof="0" dirty="0">
              <a:ln>
                <a:noFill/>
              </a:ln>
              <a:solidFill>
                <a:srgbClr val="006F4B"/>
              </a:solidFill>
              <a:effectLst/>
              <a:uLnTx/>
              <a:uFillTx/>
              <a:latin typeface="Arial"/>
              <a:ea typeface="Avenir"/>
              <a:cs typeface="Avenir"/>
              <a:sym typeface="Avenir"/>
            </a:endParaRPr>
          </a:p>
        </p:txBody>
      </p:sp>
    </p:spTree>
    <p:extLst>
      <p:ext uri="{BB962C8B-B14F-4D97-AF65-F5344CB8AC3E}">
        <p14:creationId xmlns:p14="http://schemas.microsoft.com/office/powerpoint/2010/main" val="3735414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4E25-26DB-9D4A-A19E-7260AB0429F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23B1EEE-639D-CF43-AFAF-BAA5268A5B1A}"/>
              </a:ext>
            </a:extLst>
          </p:cNvPr>
          <p:cNvSpPr>
            <a:spLocks noGrp="1"/>
          </p:cNvSpPr>
          <p:nvPr>
            <p:ph idx="1"/>
          </p:nvPr>
        </p:nvSpPr>
        <p:spPr/>
        <p:txBody>
          <a:bodyPr>
            <a:normAutofit fontScale="77500" lnSpcReduction="20000"/>
          </a:bodyPr>
          <a:lstStyle/>
          <a:p>
            <a:r>
              <a:rPr lang="en-US" dirty="0" err="1"/>
              <a:t>Geoconnex</a:t>
            </a:r>
            <a:r>
              <a:rPr lang="en-US" dirty="0"/>
              <a:t> Documentation at </a:t>
            </a:r>
            <a:r>
              <a:rPr lang="en-US" dirty="0">
                <a:hlinkClick r:id="rId3"/>
              </a:rPr>
              <a:t>https://docs.geoconnex.us</a:t>
            </a:r>
            <a:r>
              <a:rPr lang="en-US" dirty="0"/>
              <a:t> </a:t>
            </a:r>
          </a:p>
          <a:p>
            <a:endParaRPr lang="en-US" dirty="0"/>
          </a:p>
          <a:p>
            <a:r>
              <a:rPr lang="en-US" dirty="0"/>
              <a:t>Reach out for help by submitting an issue to</a:t>
            </a:r>
          </a:p>
          <a:p>
            <a:pPr marL="0" indent="0">
              <a:buNone/>
            </a:pPr>
            <a:r>
              <a:rPr lang="en-US" dirty="0">
                <a:hlinkClick r:id="rId4"/>
              </a:rPr>
              <a:t>https://github.com/internetofwater/geoconnex.us</a:t>
            </a:r>
            <a:endParaRPr lang="en-US" dirty="0"/>
          </a:p>
          <a:p>
            <a:pPr marL="0" indent="0">
              <a:buNone/>
            </a:pPr>
            <a:endParaRPr lang="en-US" dirty="0"/>
          </a:p>
          <a:p>
            <a:r>
              <a:rPr lang="en-US" dirty="0"/>
              <a:t>NLDI Documentation at </a:t>
            </a:r>
            <a:r>
              <a:rPr lang="en-US" dirty="0">
                <a:hlinkClick r:id="rId5"/>
              </a:rPr>
              <a:t>https://geoconnex.us/iow/nldi</a:t>
            </a:r>
            <a:r>
              <a:rPr lang="en-US" dirty="0"/>
              <a:t> </a:t>
            </a:r>
          </a:p>
          <a:p>
            <a:pPr marL="0" indent="0">
              <a:buNone/>
            </a:pPr>
            <a:endParaRPr lang="en-US" dirty="0"/>
          </a:p>
          <a:p>
            <a:pPr marL="0" indent="0">
              <a:buNone/>
            </a:pPr>
            <a:endParaRPr lang="en-US" dirty="0"/>
          </a:p>
          <a:p>
            <a:pPr marL="0" indent="0">
              <a:buNone/>
            </a:pPr>
            <a:endParaRPr lang="en-US" dirty="0"/>
          </a:p>
          <a:p>
            <a:pPr marL="0" indent="0">
              <a:buNone/>
            </a:pPr>
            <a:r>
              <a:rPr lang="en-US" dirty="0"/>
              <a:t>For questions about either service</a:t>
            </a:r>
          </a:p>
          <a:p>
            <a:pPr marL="0" indent="0">
              <a:buNone/>
            </a:pPr>
            <a:r>
              <a:rPr lang="en-US" dirty="0"/>
              <a:t>Kyle </a:t>
            </a:r>
            <a:r>
              <a:rPr lang="en-US" dirty="0" err="1"/>
              <a:t>Onda</a:t>
            </a:r>
            <a:r>
              <a:rPr lang="en-US" dirty="0"/>
              <a:t> (Lincoln Institute): </a:t>
            </a:r>
            <a:r>
              <a:rPr lang="en-US" dirty="0">
                <a:hlinkClick r:id="rId6"/>
              </a:rPr>
              <a:t>konda@lincolninst.edu</a:t>
            </a:r>
            <a:r>
              <a:rPr lang="en-US" dirty="0"/>
              <a:t> </a:t>
            </a:r>
          </a:p>
          <a:p>
            <a:pPr marL="0" indent="0">
              <a:buNone/>
            </a:pPr>
            <a:r>
              <a:rPr lang="en-US" dirty="0"/>
              <a:t>David Blodgett (USGS): </a:t>
            </a:r>
            <a:r>
              <a:rPr lang="en-US" dirty="0">
                <a:hlinkClick r:id="rId7"/>
              </a:rPr>
              <a:t>dblodgett@usgs.gov</a:t>
            </a:r>
            <a:r>
              <a:rPr lang="en-US" dirty="0"/>
              <a:t> </a:t>
            </a:r>
          </a:p>
        </p:txBody>
      </p:sp>
    </p:spTree>
    <p:extLst>
      <p:ext uri="{BB962C8B-B14F-4D97-AF65-F5344CB8AC3E}">
        <p14:creationId xmlns:p14="http://schemas.microsoft.com/office/powerpoint/2010/main" val="702702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pic>
        <p:nvPicPr>
          <p:cNvPr id="177" name="Google Shape;177;p5"/>
          <p:cNvPicPr preferRelativeResize="0"/>
          <p:nvPr/>
        </p:nvPicPr>
        <p:blipFill rotWithShape="1">
          <a:blip r:embed="rId3">
            <a:alphaModFix/>
          </a:blip>
          <a:srcRect/>
          <a:stretch/>
        </p:blipFill>
        <p:spPr>
          <a:xfrm>
            <a:off x="0" y="0"/>
            <a:ext cx="6051748" cy="985775"/>
          </a:xfrm>
          <a:prstGeom prst="rect">
            <a:avLst/>
          </a:prstGeom>
          <a:noFill/>
          <a:ln>
            <a:noFill/>
          </a:ln>
        </p:spPr>
      </p:pic>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4"/>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flipV="1">
            <a:off x="3633420" y="5199096"/>
            <a:ext cx="4208985"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55510" y="364103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609600" y="56075"/>
            <a:ext cx="10837333" cy="646331"/>
          </a:xfrm>
          <a:prstGeom prst="rect">
            <a:avLst/>
          </a:prstGeom>
          <a:noFill/>
        </p:spPr>
        <p:txBody>
          <a:bodyPr wrap="square">
            <a:spAutoFit/>
          </a:bodyPr>
          <a:lstStyle/>
          <a:p>
            <a:r>
              <a:rPr lang="en-US" dirty="0"/>
              <a:t>Geoconnex – The </a:t>
            </a:r>
            <a:r>
              <a:rPr lang="en-US" b="1" i="1" dirty="0"/>
              <a:t>Discoverability</a:t>
            </a:r>
            <a:r>
              <a:rPr lang="en-US" dirty="0"/>
              <a:t> framework for the internet of water,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530898"/>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pic>
        <p:nvPicPr>
          <p:cNvPr id="47" name="Google Shape;416;g10f1a622e4b_0_323" descr="A picture containing graphical user interface&#10;&#10;Description automatically generated">
            <a:extLst>
              <a:ext uri="{FF2B5EF4-FFF2-40B4-BE49-F238E27FC236}">
                <a16:creationId xmlns:a16="http://schemas.microsoft.com/office/drawing/2014/main" id="{7D65709E-2AA7-B549-8E87-507F14776CA6}"/>
              </a:ext>
            </a:extLst>
          </p:cNvPr>
          <p:cNvPicPr preferRelativeResize="0"/>
          <p:nvPr/>
        </p:nvPicPr>
        <p:blipFill rotWithShape="1">
          <a:blip r:embed="rId11">
            <a:alphaModFix/>
          </a:blip>
          <a:srcRect/>
          <a:stretch/>
        </p:blipFill>
        <p:spPr>
          <a:xfrm>
            <a:off x="8323612" y="2348894"/>
            <a:ext cx="981810" cy="721630"/>
          </a:xfrm>
          <a:prstGeom prst="rect">
            <a:avLst/>
          </a:prstGeom>
          <a:noFill/>
          <a:ln>
            <a:noFill/>
          </a:ln>
        </p:spPr>
      </p:pic>
      <p:pic>
        <p:nvPicPr>
          <p:cNvPr id="20" name="Graphic 19" descr="Cell Tower outline">
            <a:extLst>
              <a:ext uri="{FF2B5EF4-FFF2-40B4-BE49-F238E27FC236}">
                <a16:creationId xmlns:a16="http://schemas.microsoft.com/office/drawing/2014/main" id="{3DAFF68A-0A7C-4B41-B328-EBF73BB124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31083" y="4510519"/>
            <a:ext cx="717958" cy="717958"/>
          </a:xfrm>
          <a:prstGeom prst="rect">
            <a:avLst/>
          </a:prstGeom>
        </p:spPr>
      </p:pic>
      <p:pic>
        <p:nvPicPr>
          <p:cNvPr id="21" name="Graphic 20" descr="Cell Tower outline">
            <a:extLst>
              <a:ext uri="{FF2B5EF4-FFF2-40B4-BE49-F238E27FC236}">
                <a16:creationId xmlns:a16="http://schemas.microsoft.com/office/drawing/2014/main" id="{4F1E8571-0A5A-084F-9A37-ACB6F3A0F3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9357" y="4276741"/>
            <a:ext cx="717958" cy="717958"/>
          </a:xfrm>
          <a:prstGeom prst="rect">
            <a:avLst/>
          </a:prstGeom>
        </p:spPr>
      </p:pic>
    </p:spTree>
    <p:extLst>
      <p:ext uri="{BB962C8B-B14F-4D97-AF65-F5344CB8AC3E}">
        <p14:creationId xmlns:p14="http://schemas.microsoft.com/office/powerpoint/2010/main" val="210862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863BF60-AB99-B54A-A795-366D249E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359" y="4224566"/>
            <a:ext cx="1678207" cy="18124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Shape&#10;&#10;Description automatically generated with low confidence">
            <a:extLst>
              <a:ext uri="{FF2B5EF4-FFF2-40B4-BE49-F238E27FC236}">
                <a16:creationId xmlns:a16="http://schemas.microsoft.com/office/drawing/2014/main" id="{E2EF65F1-9200-1E4A-A963-BE14C586A177}"/>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colorTemperature colorTemp="7522"/>
                    </a14:imgEffect>
                  </a14:imgLayer>
                </a14:imgProps>
              </a:ext>
              <a:ext uri="{28A0092B-C50C-407E-A947-70E740481C1C}">
                <a14:useLocalDpi xmlns:a14="http://schemas.microsoft.com/office/drawing/2010/main" val="0"/>
              </a:ext>
            </a:extLst>
          </a:blip>
          <a:stretch>
            <a:fillRect/>
          </a:stretch>
        </p:blipFill>
        <p:spPr>
          <a:xfrm flipH="1">
            <a:off x="1828452" y="3990568"/>
            <a:ext cx="1776750" cy="2132595"/>
          </a:xfrm>
          <a:prstGeom prst="rect">
            <a:avLst/>
          </a:prstGeom>
          <a:noFill/>
        </p:spPr>
      </p:pic>
      <p:sp>
        <p:nvSpPr>
          <p:cNvPr id="8" name="TextBox 7">
            <a:extLst>
              <a:ext uri="{FF2B5EF4-FFF2-40B4-BE49-F238E27FC236}">
                <a16:creationId xmlns:a16="http://schemas.microsoft.com/office/drawing/2014/main" id="{0CC5F37F-7137-9945-8DE4-AF9436BD5F47}"/>
              </a:ext>
            </a:extLst>
          </p:cNvPr>
          <p:cNvSpPr txBox="1"/>
          <p:nvPr/>
        </p:nvSpPr>
        <p:spPr>
          <a:xfrm>
            <a:off x="1451606" y="5567076"/>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cxnSp>
        <p:nvCxnSpPr>
          <p:cNvPr id="31" name="Straight Arrow Connector 30">
            <a:extLst>
              <a:ext uri="{FF2B5EF4-FFF2-40B4-BE49-F238E27FC236}">
                <a16:creationId xmlns:a16="http://schemas.microsoft.com/office/drawing/2014/main" id="{74630C37-D553-D842-A235-B341560F521E}"/>
              </a:ext>
            </a:extLst>
          </p:cNvPr>
          <p:cNvCxnSpPr>
            <a:cxnSpLocks/>
          </p:cNvCxnSpPr>
          <p:nvPr/>
        </p:nvCxnSpPr>
        <p:spPr>
          <a:xfrm flipH="1">
            <a:off x="3633420" y="5199096"/>
            <a:ext cx="3958426" cy="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pic>
        <p:nvPicPr>
          <p:cNvPr id="26" name="Graphic 25" descr="Database with solid fill">
            <a:extLst>
              <a:ext uri="{FF2B5EF4-FFF2-40B4-BE49-F238E27FC236}">
                <a16:creationId xmlns:a16="http://schemas.microsoft.com/office/drawing/2014/main" id="{EF5804C9-92A8-B844-A52A-E2133F0BC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4535" y="2273079"/>
            <a:ext cx="914400" cy="914400"/>
          </a:xfrm>
          <a:prstGeom prst="rect">
            <a:avLst/>
          </a:prstGeom>
        </p:spPr>
      </p:pic>
      <p:sp>
        <p:nvSpPr>
          <p:cNvPr id="34" name="TextBox 33">
            <a:extLst>
              <a:ext uri="{FF2B5EF4-FFF2-40B4-BE49-F238E27FC236}">
                <a16:creationId xmlns:a16="http://schemas.microsoft.com/office/drawing/2014/main" id="{DF09BA53-4799-9148-823D-B8E36B0B74F5}"/>
              </a:ext>
            </a:extLst>
          </p:cNvPr>
          <p:cNvSpPr txBox="1"/>
          <p:nvPr/>
        </p:nvSpPr>
        <p:spPr>
          <a:xfrm>
            <a:off x="1942458" y="3106626"/>
            <a:ext cx="1690962" cy="523220"/>
          </a:xfrm>
          <a:prstGeom prst="rect">
            <a:avLst/>
          </a:prstGeom>
          <a:noFill/>
        </p:spPr>
        <p:txBody>
          <a:bodyPr wrap="square" rtlCol="0">
            <a:spAutoFit/>
          </a:bodyPr>
          <a:lstStyle/>
          <a:p>
            <a:pPr algn="ctr"/>
            <a:r>
              <a:rPr lang="en-US" sz="1400" dirty="0">
                <a:solidFill>
                  <a:srgbClr val="006A64"/>
                </a:solidFill>
              </a:rPr>
              <a:t>Observed or Modeled Data</a:t>
            </a:r>
          </a:p>
        </p:txBody>
      </p:sp>
      <p:cxnSp>
        <p:nvCxnSpPr>
          <p:cNvPr id="40" name="Straight Arrow Connector 39">
            <a:extLst>
              <a:ext uri="{FF2B5EF4-FFF2-40B4-BE49-F238E27FC236}">
                <a16:creationId xmlns:a16="http://schemas.microsoft.com/office/drawing/2014/main" id="{BA4EC0DA-E503-5447-A182-1996CFA5A4CC}"/>
              </a:ext>
            </a:extLst>
          </p:cNvPr>
          <p:cNvCxnSpPr>
            <a:cxnSpLocks/>
          </p:cNvCxnSpPr>
          <p:nvPr/>
        </p:nvCxnSpPr>
        <p:spPr>
          <a:xfrm>
            <a:off x="2801735" y="3644164"/>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4C4FBCED-6AEB-5B48-9A6A-150F7BE28FDE}"/>
              </a:ext>
            </a:extLst>
          </p:cNvPr>
          <p:cNvSpPr txBox="1"/>
          <p:nvPr/>
        </p:nvSpPr>
        <p:spPr>
          <a:xfrm>
            <a:off x="2787939" y="3789576"/>
            <a:ext cx="1079135" cy="369332"/>
          </a:xfrm>
          <a:prstGeom prst="rect">
            <a:avLst/>
          </a:prstGeom>
          <a:noFill/>
        </p:spPr>
        <p:txBody>
          <a:bodyPr wrap="square" rtlCol="0">
            <a:spAutoFit/>
          </a:bodyPr>
          <a:lstStyle/>
          <a:p>
            <a:r>
              <a:rPr lang="en-US" dirty="0"/>
              <a:t>about</a:t>
            </a:r>
          </a:p>
        </p:txBody>
      </p:sp>
      <p:sp>
        <p:nvSpPr>
          <p:cNvPr id="50" name="TextBox 49">
            <a:extLst>
              <a:ext uri="{FF2B5EF4-FFF2-40B4-BE49-F238E27FC236}">
                <a16:creationId xmlns:a16="http://schemas.microsoft.com/office/drawing/2014/main" id="{605E28B9-9583-A24D-942A-00F761DB84B2}"/>
              </a:ext>
            </a:extLst>
          </p:cNvPr>
          <p:cNvSpPr txBox="1"/>
          <p:nvPr/>
        </p:nvSpPr>
        <p:spPr>
          <a:xfrm>
            <a:off x="4759819" y="4866330"/>
            <a:ext cx="1931870" cy="646331"/>
          </a:xfrm>
          <a:prstGeom prst="rect">
            <a:avLst/>
          </a:prstGeom>
          <a:noFill/>
        </p:spPr>
        <p:txBody>
          <a:bodyPr wrap="square" rtlCol="0">
            <a:spAutoFit/>
          </a:bodyPr>
          <a:lstStyle/>
          <a:p>
            <a:r>
              <a:rPr lang="en-US" dirty="0"/>
              <a:t>Hydrologically related</a:t>
            </a:r>
          </a:p>
        </p:txBody>
      </p:sp>
      <p:sp>
        <p:nvSpPr>
          <p:cNvPr id="57" name="Rectangle 56">
            <a:extLst>
              <a:ext uri="{FF2B5EF4-FFF2-40B4-BE49-F238E27FC236}">
                <a16:creationId xmlns:a16="http://schemas.microsoft.com/office/drawing/2014/main" id="{DEAB2353-AAD6-D14B-B525-FBFA5C7DE055}"/>
              </a:ext>
            </a:extLst>
          </p:cNvPr>
          <p:cNvSpPr/>
          <p:nvPr/>
        </p:nvSpPr>
        <p:spPr>
          <a:xfrm>
            <a:off x="7219526" y="5607173"/>
            <a:ext cx="3087585" cy="617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473C5506-F0D2-B544-BEBC-006A4E46D20B}"/>
              </a:ext>
            </a:extLst>
          </p:cNvPr>
          <p:cNvSpPr txBox="1"/>
          <p:nvPr/>
        </p:nvSpPr>
        <p:spPr>
          <a:xfrm>
            <a:off x="7056633" y="5508258"/>
            <a:ext cx="2701488" cy="523220"/>
          </a:xfrm>
          <a:prstGeom prst="rect">
            <a:avLst/>
          </a:prstGeom>
          <a:noFill/>
        </p:spPr>
        <p:txBody>
          <a:bodyPr wrap="square" rtlCol="0">
            <a:spAutoFit/>
          </a:bodyPr>
          <a:lstStyle/>
          <a:p>
            <a:pPr algn="ctr"/>
            <a:r>
              <a:rPr lang="en-US" sz="1400" dirty="0">
                <a:solidFill>
                  <a:srgbClr val="006A64"/>
                </a:solidFill>
              </a:rPr>
              <a:t>Real-world feature/location of interest </a:t>
            </a:r>
          </a:p>
        </p:txBody>
      </p:sp>
      <p:sp>
        <p:nvSpPr>
          <p:cNvPr id="35" name="TextBox 34">
            <a:extLst>
              <a:ext uri="{FF2B5EF4-FFF2-40B4-BE49-F238E27FC236}">
                <a16:creationId xmlns:a16="http://schemas.microsoft.com/office/drawing/2014/main" id="{A056ED78-3530-D647-8D8F-FAE7F6DD0576}"/>
              </a:ext>
            </a:extLst>
          </p:cNvPr>
          <p:cNvSpPr txBox="1"/>
          <p:nvPr/>
        </p:nvSpPr>
        <p:spPr>
          <a:xfrm>
            <a:off x="3258935" y="56075"/>
            <a:ext cx="6097656" cy="923330"/>
          </a:xfrm>
          <a:prstGeom prst="rect">
            <a:avLst/>
          </a:prstGeom>
          <a:noFill/>
        </p:spPr>
        <p:txBody>
          <a:bodyPr wrap="square">
            <a:spAutoFit/>
          </a:bodyPr>
          <a:lstStyle/>
          <a:p>
            <a:r>
              <a:rPr lang="en-US" dirty="0"/>
              <a:t>Geoconnex – enabling conditions for a knowledge graph of water-related data </a:t>
            </a:r>
            <a:r>
              <a:rPr lang="en-US" b="1" dirty="0"/>
              <a:t>without</a:t>
            </a:r>
            <a:r>
              <a:rPr lang="en-US" dirty="0"/>
              <a:t> centralizing data governance and storage</a:t>
            </a:r>
          </a:p>
        </p:txBody>
      </p:sp>
      <p:cxnSp>
        <p:nvCxnSpPr>
          <p:cNvPr id="36" name="Straight Arrow Connector 35">
            <a:extLst>
              <a:ext uri="{FF2B5EF4-FFF2-40B4-BE49-F238E27FC236}">
                <a16:creationId xmlns:a16="http://schemas.microsoft.com/office/drawing/2014/main" id="{CD882CE3-CFC4-AB43-94F9-B6107ACB5D55}"/>
              </a:ext>
            </a:extLst>
          </p:cNvPr>
          <p:cNvCxnSpPr>
            <a:cxnSpLocks/>
          </p:cNvCxnSpPr>
          <p:nvPr/>
        </p:nvCxnSpPr>
        <p:spPr>
          <a:xfrm>
            <a:off x="7888630" y="3534026"/>
            <a:ext cx="0" cy="866355"/>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90C564B1-AF11-884A-84F9-884D9E88F7AA}"/>
              </a:ext>
            </a:extLst>
          </p:cNvPr>
          <p:cNvSpPr txBox="1"/>
          <p:nvPr/>
        </p:nvSpPr>
        <p:spPr>
          <a:xfrm>
            <a:off x="7842405" y="3710346"/>
            <a:ext cx="1079135" cy="369332"/>
          </a:xfrm>
          <a:prstGeom prst="rect">
            <a:avLst/>
          </a:prstGeom>
          <a:noFill/>
        </p:spPr>
        <p:txBody>
          <a:bodyPr wrap="square" rtlCol="0">
            <a:spAutoFit/>
          </a:bodyPr>
          <a:lstStyle/>
          <a:p>
            <a:r>
              <a:rPr lang="en-US" dirty="0"/>
              <a:t>about</a:t>
            </a:r>
          </a:p>
        </p:txBody>
      </p:sp>
      <p:sp>
        <p:nvSpPr>
          <p:cNvPr id="38" name="TextBox 37">
            <a:extLst>
              <a:ext uri="{FF2B5EF4-FFF2-40B4-BE49-F238E27FC236}">
                <a16:creationId xmlns:a16="http://schemas.microsoft.com/office/drawing/2014/main" id="{36503889-EC71-204D-A1F7-EE9B815E6BA3}"/>
              </a:ext>
            </a:extLst>
          </p:cNvPr>
          <p:cNvSpPr txBox="1"/>
          <p:nvPr/>
        </p:nvSpPr>
        <p:spPr>
          <a:xfrm>
            <a:off x="7039645" y="3076076"/>
            <a:ext cx="1690962" cy="523220"/>
          </a:xfrm>
          <a:prstGeom prst="rect">
            <a:avLst/>
          </a:prstGeom>
          <a:noFill/>
        </p:spPr>
        <p:txBody>
          <a:bodyPr wrap="square" rtlCol="0">
            <a:spAutoFit/>
          </a:bodyPr>
          <a:lstStyle/>
          <a:p>
            <a:pPr algn="ctr"/>
            <a:r>
              <a:rPr lang="en-US" sz="1400" dirty="0">
                <a:solidFill>
                  <a:schemeClr val="accent2">
                    <a:lumMod val="75000"/>
                  </a:schemeClr>
                </a:solidFill>
              </a:rPr>
              <a:t>Observed or Modeled Data</a:t>
            </a:r>
          </a:p>
        </p:txBody>
      </p:sp>
      <p:pic>
        <p:nvPicPr>
          <p:cNvPr id="39" name="Graphic 38" descr="Database with solid fill">
            <a:extLst>
              <a:ext uri="{FF2B5EF4-FFF2-40B4-BE49-F238E27FC236}">
                <a16:creationId xmlns:a16="http://schemas.microsoft.com/office/drawing/2014/main" id="{0F2B4D69-9388-BB44-94C3-454344BB99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30" y="2277578"/>
            <a:ext cx="914400" cy="914400"/>
          </a:xfrm>
          <a:prstGeom prst="rect">
            <a:avLst/>
          </a:prstGeom>
        </p:spPr>
      </p:pic>
      <p:pic>
        <p:nvPicPr>
          <p:cNvPr id="43" name="Google Shape;413;g10f1a622e4b_0_323" descr="Headquarters U.S. Army Corps of Engineers">
            <a:extLst>
              <a:ext uri="{FF2B5EF4-FFF2-40B4-BE49-F238E27FC236}">
                <a16:creationId xmlns:a16="http://schemas.microsoft.com/office/drawing/2014/main" id="{EFEA15A1-0BF3-3A46-ADAE-9434AFD56F2E}"/>
              </a:ext>
            </a:extLst>
          </p:cNvPr>
          <p:cNvPicPr preferRelativeResize="0"/>
          <p:nvPr/>
        </p:nvPicPr>
        <p:blipFill rotWithShape="1">
          <a:blip r:embed="rId10">
            <a:alphaModFix/>
          </a:blip>
          <a:srcRect/>
          <a:stretch/>
        </p:blipFill>
        <p:spPr>
          <a:xfrm>
            <a:off x="1606865" y="2489966"/>
            <a:ext cx="671185" cy="511876"/>
          </a:xfrm>
          <a:prstGeom prst="rect">
            <a:avLst/>
          </a:prstGeom>
          <a:noFill/>
          <a:ln>
            <a:noFill/>
          </a:ln>
        </p:spPr>
      </p:pic>
      <p:cxnSp>
        <p:nvCxnSpPr>
          <p:cNvPr id="4" name="Straight Arrow Connector 3">
            <a:extLst>
              <a:ext uri="{FF2B5EF4-FFF2-40B4-BE49-F238E27FC236}">
                <a16:creationId xmlns:a16="http://schemas.microsoft.com/office/drawing/2014/main" id="{5E70A646-9D4F-3A44-85B7-FF3B9DA9A134}"/>
              </a:ext>
            </a:extLst>
          </p:cNvPr>
          <p:cNvCxnSpPr/>
          <p:nvPr/>
        </p:nvCxnSpPr>
        <p:spPr>
          <a:xfrm>
            <a:off x="3488635" y="2782957"/>
            <a:ext cx="3730891" cy="0"/>
          </a:xfrm>
          <a:prstGeom prst="straightConnector1">
            <a:avLst/>
          </a:prstGeom>
          <a:ln w="4445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FF14D15-52B9-014D-AD2F-586F3213765E}"/>
              </a:ext>
            </a:extLst>
          </p:cNvPr>
          <p:cNvSpPr txBox="1"/>
          <p:nvPr/>
        </p:nvSpPr>
        <p:spPr>
          <a:xfrm>
            <a:off x="3535219" y="1598336"/>
            <a:ext cx="3637722" cy="1200329"/>
          </a:xfrm>
          <a:prstGeom prst="rect">
            <a:avLst/>
          </a:prstGeom>
          <a:noFill/>
        </p:spPr>
        <p:txBody>
          <a:bodyPr wrap="square">
            <a:spAutoFit/>
          </a:bodyPr>
          <a:lstStyle/>
          <a:p>
            <a:r>
              <a:rPr lang="en-US" dirty="0"/>
              <a:t>How do we enable computers to infer and leverage relationships between heterogeneous online data?</a:t>
            </a:r>
          </a:p>
        </p:txBody>
      </p:sp>
      <p:pic>
        <p:nvPicPr>
          <p:cNvPr id="3" name="Graphic 2" descr="Cell Tower outline">
            <a:extLst>
              <a:ext uri="{FF2B5EF4-FFF2-40B4-BE49-F238E27FC236}">
                <a16:creationId xmlns:a16="http://schemas.microsoft.com/office/drawing/2014/main" id="{19FA6703-E839-AB40-A06A-D750C4E243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1083" y="4510519"/>
            <a:ext cx="717958" cy="717958"/>
          </a:xfrm>
          <a:prstGeom prst="rect">
            <a:avLst/>
          </a:prstGeom>
        </p:spPr>
      </p:pic>
      <p:pic>
        <p:nvPicPr>
          <p:cNvPr id="24" name="Graphic 23" descr="Cell Tower outline">
            <a:extLst>
              <a:ext uri="{FF2B5EF4-FFF2-40B4-BE49-F238E27FC236}">
                <a16:creationId xmlns:a16="http://schemas.microsoft.com/office/drawing/2014/main" id="{48240B5B-A817-7F44-BA76-07365CD259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39357" y="4276741"/>
            <a:ext cx="717958" cy="717958"/>
          </a:xfrm>
          <a:prstGeom prst="rect">
            <a:avLst/>
          </a:prstGeom>
        </p:spPr>
      </p:pic>
      <p:pic>
        <p:nvPicPr>
          <p:cNvPr id="25" name="Google Shape;416;g10f1a622e4b_0_323" descr="A picture containing graphical user interface&#10;&#10;Description automatically generated">
            <a:extLst>
              <a:ext uri="{FF2B5EF4-FFF2-40B4-BE49-F238E27FC236}">
                <a16:creationId xmlns:a16="http://schemas.microsoft.com/office/drawing/2014/main" id="{869580A2-786C-9F40-8A2B-237703920B46}"/>
              </a:ext>
            </a:extLst>
          </p:cNvPr>
          <p:cNvPicPr preferRelativeResize="0"/>
          <p:nvPr/>
        </p:nvPicPr>
        <p:blipFill rotWithShape="1">
          <a:blip r:embed="rId13">
            <a:alphaModFix/>
          </a:blip>
          <a:srcRect/>
          <a:stretch/>
        </p:blipFill>
        <p:spPr>
          <a:xfrm>
            <a:off x="8323612" y="2348894"/>
            <a:ext cx="981810" cy="721630"/>
          </a:xfrm>
          <a:prstGeom prst="rect">
            <a:avLst/>
          </a:prstGeom>
          <a:noFill/>
          <a:ln>
            <a:noFill/>
          </a:ln>
        </p:spPr>
      </p:pic>
    </p:spTree>
    <p:extLst>
      <p:ext uri="{BB962C8B-B14F-4D97-AF65-F5344CB8AC3E}">
        <p14:creationId xmlns:p14="http://schemas.microsoft.com/office/powerpoint/2010/main" val="373592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22243</TotalTime>
  <Words>3255</Words>
  <Application>Microsoft Macintosh PowerPoint</Application>
  <PresentationFormat>Widescreen</PresentationFormat>
  <Paragraphs>468</Paragraphs>
  <Slides>65</Slides>
  <Notes>38</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65</vt:i4>
      </vt:variant>
    </vt:vector>
  </HeadingPairs>
  <TitlesOfParts>
    <vt:vector size="75" baseType="lpstr">
      <vt:lpstr>Arial</vt:lpstr>
      <vt:lpstr>Avenir</vt:lpstr>
      <vt:lpstr>Calibri</vt:lpstr>
      <vt:lpstr>Calibri Light</vt:lpstr>
      <vt:lpstr>Courier New</vt:lpstr>
      <vt:lpstr>Noto Sans Symbols</vt:lpstr>
      <vt:lpstr>Source Sans Pro Web</vt:lpstr>
      <vt:lpstr>Wingdings</vt:lpstr>
      <vt:lpstr>Office Theme</vt:lpstr>
      <vt:lpstr>Office Theme</vt:lpstr>
      <vt:lpstr>PowerPoint Presentation</vt:lpstr>
      <vt:lpstr>PowerPoint Presentation</vt:lpstr>
      <vt:lpstr>PowerPoint Presentation</vt:lpstr>
      <vt:lpstr>PowerPoint Presentation</vt:lpstr>
      <vt:lpstr>Outline</vt:lpstr>
      <vt:lpstr>geoconnex.us Community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NLDI?</vt:lpstr>
      <vt:lpstr>How to contribute to geoconnex.us and the NLDI</vt:lpstr>
      <vt:lpstr>1. Hydro Address your data</vt:lpstr>
      <vt:lpstr>2. Publish feature-level landing content with embedded JSON-LD and persistent identifiers  </vt:lpstr>
      <vt:lpstr>2. Publish feature-level landing content with embedded JSON-LD and persistent identifiers  </vt:lpstr>
      <vt:lpstr>2. Publish feature-level landing content with embedded JSON-LD and persistent identifiers</vt:lpstr>
      <vt:lpstr>PowerPoint Presentation</vt:lpstr>
      <vt:lpstr>PowerPoint Presentation</vt:lpstr>
      <vt:lpstr>What to put in JSON-LD?</vt:lpstr>
      <vt:lpstr>2. Publish feature-level landing content with embedded JSON-LD and persistent identifiers</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3. Mint persistent identifiers with https://geoconnex.us </vt:lpstr>
      <vt:lpstr>Now let’s contribute data to the NLDI</vt:lpstr>
      <vt:lpstr>4. Publish a geojson file with your hydro-addressed location data  </vt:lpstr>
      <vt:lpstr>4. Publish a geojson file with your hydro-addressed location data  </vt:lpstr>
      <vt:lpstr>4. Publish a geojson file with your hydro-addressed location data  </vt:lpstr>
      <vt:lpstr>5. Register your geojson file with the NLDI repository   </vt:lpstr>
      <vt:lpstr>NLDI – How to use</vt:lpstr>
      <vt:lpstr>NLDI – How to use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creator>Kyle Onda</dc:creator>
  <cp:lastModifiedBy>Kyle Onda</cp:lastModifiedBy>
  <cp:revision>37</cp:revision>
  <dcterms:created xsi:type="dcterms:W3CDTF">2022-04-11T13:29:38Z</dcterms:created>
  <dcterms:modified xsi:type="dcterms:W3CDTF">2022-05-09T20:05:02Z</dcterms:modified>
</cp:coreProperties>
</file>